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463FC78" w14:textId="1C67EB2C" w:rsidR="008E347A" w:rsidRPr="008E347A" w:rsidRDefault="008E347A" w:rsidP="008E347A">
      <w:pPr>
        <w:pStyle w:val="Title"/>
        <w:rPr>
          <w:lang w:val="en-US"/>
        </w:rPr>
      </w:pPr>
      <w:r w:rsidRPr="008E347A">
        <w:rPr>
          <w:lang w:val="en-US"/>
        </w:rPr>
        <w:t>ニュージーランド政府機関に関する情報</w:t>
      </w:r>
      <w:r w:rsidRPr="008E347A">
        <w:rPr>
          <w:lang w:val="en-US"/>
        </w:rPr>
        <w:t xml:space="preserve"> </w:t>
      </w:r>
    </w:p>
    <w:p w14:paraId="0E723D02" w14:textId="061BDBEE" w:rsidR="00E554F1" w:rsidRPr="008E347A" w:rsidRDefault="008E347A" w:rsidP="008E347A">
      <w:pPr>
        <w:pStyle w:val="BodyText"/>
        <w:rPr>
          <w:rStyle w:val="Hyperlink"/>
          <w:color w:val="auto"/>
          <w:u w:val="none"/>
        </w:rPr>
      </w:pPr>
      <w:r w:rsidRPr="008E347A">
        <w:t>以下に記載する政府機関は、ニュージーランドの国家安全保障と皆さんの権利の保護を担っています。ここでは各政府機関の役割、そしてどのように皆さんをサポートできるかを説明します。他国干渉については、ニュージーランド警察とニュージーランド保安情報局（</w:t>
      </w:r>
      <w:r w:rsidRPr="008E347A">
        <w:t>NZSIS</w:t>
      </w:r>
      <w:r w:rsidRPr="008E347A">
        <w:t>）に通報することができます。通報の詳細については、</w:t>
      </w:r>
      <w:hyperlink r:id="rId8" w:history="1">
        <w:r w:rsidRPr="00DE1FE4">
          <w:rPr>
            <w:rStyle w:val="Hyperlink"/>
          </w:rPr>
          <w:t>他国干渉について通報する方法</w:t>
        </w:r>
      </w:hyperlink>
      <w:r w:rsidRPr="008E347A">
        <w:t>を参照してください。</w:t>
      </w:r>
      <w:r w:rsidRPr="008E347A">
        <w:t xml:space="preserve"> </w:t>
      </w:r>
      <w:r w:rsidR="000320CF" w:rsidRPr="008E347A">
        <w:rPr>
          <w:noProof/>
        </w:rPr>
        <mc:AlternateContent>
          <mc:Choice Requires="wps">
            <w:drawing>
              <wp:inline distT="0" distB="0" distL="0" distR="0" wp14:anchorId="54798AA7" wp14:editId="5D7BC564">
                <wp:extent cx="5748765" cy="0"/>
                <wp:effectExtent l="0" t="0" r="17145" b="12700"/>
                <wp:docPr id="997670923"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6E8CF63B"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AObK+r1wAAAAIBAAAPAAAAZHJz&#10;L2Rvd25yZXYueG1sTI9LT8MwEITvSPwHa5G4IOoQHqUhToVAnPugvW/jJQ7E68h2W/PvcbnAZaTR&#10;rGa+refJDuJAPvSOFdxMChDErdM9dwo272/XjyBCRNY4OCYF3xRg3pyf1Vhpd+QVHdaxE7mEQ4UK&#10;TIxjJWVoDVkMEzcS5+zDeYsxW99J7fGYy+0gy6J4kBZ7zgsGR3ox1H6t91bBdimvysU0LNinu6n5&#10;fE3lcrZS6vIiPT+BiJTi3zGc8DM6NJlp5/asgxgU5Efir+ZsVtzfgtidrGxq+R+9+QEAAP//AwBQ&#10;SwECLQAUAAYACAAAACEAtoM4kv4AAADhAQAAEwAAAAAAAAAAAAAAAAAAAAAAW0NvbnRlbnRfVHlw&#10;ZXNdLnhtbFBLAQItABQABgAIAAAAIQA4/SH/1gAAAJQBAAALAAAAAAAAAAAAAAAAAC8BAABfcmVs&#10;cy8ucmVsc1BLAQItABQABgAIAAAAIQClEJXKwAEAAN0DAAAOAAAAAAAAAAAAAAAAAC4CAABkcnMv&#10;ZTJvRG9jLnhtbFBLAQItABQABgAIAAAAIQAObK+r1wAAAAIBAAAPAAAAAAAAAAAAAAAAABoEAABk&#10;cnMvZG93bnJldi54bWxQSwUGAAAAAAQABADzAAAAHgUAAAAA&#10;" strokecolor="#3a1334 [3215]" strokeweight=".5pt">
                <v:stroke joinstyle="miter"/>
                <w10:anchorlock/>
              </v:line>
            </w:pict>
          </mc:Fallback>
        </mc:AlternateContent>
      </w:r>
    </w:p>
    <w:p w14:paraId="129AB432" w14:textId="058C6D39" w:rsidR="007A7241" w:rsidRPr="000320CF" w:rsidRDefault="00E554F1" w:rsidP="000320CF">
      <w:pPr>
        <w:pStyle w:val="Heading1"/>
        <w:rPr>
          <w:rStyle w:val="Hyperlink"/>
          <w:color w:val="3A1334" w:themeColor="text2"/>
          <w:u w:val="none"/>
        </w:rPr>
      </w:pPr>
      <w:r w:rsidRPr="000320CF">
        <w:rPr>
          <w:noProof/>
        </w:rPr>
        <w:drawing>
          <wp:inline distT="0" distB="0" distL="0" distR="0" wp14:anchorId="27FD3057" wp14:editId="24A4794D">
            <wp:extent cx="2462400" cy="864000"/>
            <wp:effectExtent l="0" t="0" r="1905" b="0"/>
            <wp:docPr id="167155316"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155316" name="Picture 5">
                      <a:extLst>
                        <a:ext uri="{C183D7F6-B498-43B3-948B-1728B52AA6E4}">
                          <adec:decorative xmlns:adec="http://schemas.microsoft.com/office/drawing/2017/decorative" val="1"/>
                        </a:ext>
                      </a:extLst>
                    </pic:cNvPr>
                    <pic:cNvPicPr/>
                  </pic:nvPicPr>
                  <pic:blipFill rotWithShape="1">
                    <a:blip r:embed="rId9" cstate="print">
                      <a:extLst>
                        <a:ext uri="{28A0092B-C50C-407E-A947-70E740481C1C}">
                          <a14:useLocalDpi xmlns:a14="http://schemas.microsoft.com/office/drawing/2010/main" val="0"/>
                        </a:ext>
                      </a:extLst>
                    </a:blip>
                    <a:srcRect/>
                    <a:stretch>
                      <a:fillRect/>
                    </a:stretch>
                  </pic:blipFill>
                  <pic:spPr bwMode="auto">
                    <a:xfrm>
                      <a:off x="0" y="0"/>
                      <a:ext cx="2462400" cy="864000"/>
                    </a:xfrm>
                    <a:prstGeom prst="rect">
                      <a:avLst/>
                    </a:prstGeom>
                    <a:ln>
                      <a:noFill/>
                    </a:ln>
                    <a:extLst>
                      <a:ext uri="{53640926-AAD7-44D8-BBD7-CCE9431645EC}">
                        <a14:shadowObscured xmlns:a14="http://schemas.microsoft.com/office/drawing/2010/main"/>
                      </a:ext>
                    </a:extLst>
                  </pic:spPr>
                </pic:pic>
              </a:graphicData>
            </a:graphic>
          </wp:inline>
        </w:drawing>
      </w:r>
    </w:p>
    <w:p w14:paraId="385F4A55" w14:textId="695C5341" w:rsidR="0014404F" w:rsidRPr="007A7241" w:rsidRDefault="0014404F" w:rsidP="000320CF">
      <w:pPr>
        <w:pStyle w:val="Heading1-Blockblue"/>
        <w:rPr>
          <w:color w:val="0000FF"/>
          <w:u w:val="single"/>
        </w:rPr>
      </w:pPr>
      <w:r w:rsidRPr="0014404F">
        <w:t>New Zealand Police | Ngā Pirihimana o Aotearoa</w:t>
      </w:r>
    </w:p>
    <w:p w14:paraId="43374659" w14:textId="017BD7A9" w:rsidR="008E347A" w:rsidRPr="008E347A" w:rsidRDefault="008E347A" w:rsidP="008E347A">
      <w:pPr>
        <w:pStyle w:val="BlockText-blue"/>
      </w:pPr>
      <w:r w:rsidRPr="008E347A">
        <w:t>ニュージーランド警察は、皆さんが自宅、道路、地域社会において安全でいられ、安心できるように任務を担っています。警察は</w:t>
      </w:r>
      <w:r w:rsidRPr="008E347A">
        <w:t>24</w:t>
      </w:r>
      <w:r w:rsidRPr="008E347A">
        <w:t>時間体制で活動し、犯罪や危害を積極的に取り上げて防止しています。約</w:t>
      </w:r>
      <w:r w:rsidRPr="008E347A">
        <w:t>15,000</w:t>
      </w:r>
      <w:r w:rsidRPr="008E347A">
        <w:t>人の警察職員が都市部や地方の警察署、地域を管轄する警察本部に勤務しています。</w:t>
      </w:r>
    </w:p>
    <w:p w14:paraId="543266E3" w14:textId="77777777" w:rsidR="008E347A" w:rsidRPr="008E347A" w:rsidRDefault="008E347A" w:rsidP="008E347A">
      <w:pPr>
        <w:pStyle w:val="BodyText"/>
      </w:pPr>
      <w:r w:rsidRPr="008E347A">
        <w:t>陸上、海上、空中で活動し、年間</w:t>
      </w:r>
      <w:r w:rsidRPr="008E347A">
        <w:t>130</w:t>
      </w:r>
      <w:r w:rsidRPr="008E347A">
        <w:t>万件以上の事件に対応し、</w:t>
      </w:r>
      <w:r w:rsidRPr="008E347A">
        <w:t>925,000</w:t>
      </w:r>
      <w:r w:rsidRPr="008E347A">
        <w:t>件以上の</w:t>
      </w:r>
      <w:r w:rsidRPr="008E347A">
        <w:t>111</w:t>
      </w:r>
      <w:r w:rsidRPr="008E347A">
        <w:t>番応答と</w:t>
      </w:r>
      <w:r w:rsidRPr="008E347A">
        <w:t>743,000</w:t>
      </w:r>
      <w:r w:rsidRPr="008E347A">
        <w:t>件以上の非緊急電話に対応しています。</w:t>
      </w:r>
    </w:p>
    <w:p w14:paraId="2CA1E7BC" w14:textId="77777777" w:rsidR="008E347A" w:rsidRPr="008E347A" w:rsidRDefault="008E347A" w:rsidP="008E347A">
      <w:pPr>
        <w:pStyle w:val="BodyText"/>
      </w:pPr>
      <w:r w:rsidRPr="008E347A">
        <w:t>警察職員はニュージーランドにいる全ての人々を助け、守るために訓練を受けています。警察業務においては、人権を尊重し、独立かつ公平に徹しています。</w:t>
      </w:r>
    </w:p>
    <w:p w14:paraId="6ED801A2" w14:textId="77777777" w:rsidR="008E347A" w:rsidRPr="008E347A" w:rsidRDefault="008E347A" w:rsidP="008E347A">
      <w:pPr>
        <w:pStyle w:val="BodyText"/>
      </w:pPr>
      <w:r w:rsidRPr="008E347A">
        <w:t>警察の主な役割には、犯罪や交通事故の予防、捜査、解決、減少などが含まれます。警察の任務には以下のものが含まれます。</w:t>
      </w:r>
    </w:p>
    <w:p w14:paraId="753D3B5B" w14:textId="77777777" w:rsidR="008E347A" w:rsidRPr="008E347A" w:rsidRDefault="008E347A" w:rsidP="008E347A">
      <w:pPr>
        <w:pStyle w:val="ListBullet"/>
        <w:spacing w:before="0" w:after="80"/>
      </w:pPr>
      <w:r w:rsidRPr="008E347A">
        <w:rPr>
          <w:rFonts w:hint="eastAsia"/>
        </w:rPr>
        <w:t>平和の維持</w:t>
      </w:r>
    </w:p>
    <w:p w14:paraId="491AF723" w14:textId="77777777" w:rsidR="008E347A" w:rsidRPr="008E347A" w:rsidRDefault="008E347A" w:rsidP="008E347A">
      <w:pPr>
        <w:pStyle w:val="ListBullet"/>
        <w:spacing w:before="0" w:after="80"/>
      </w:pPr>
      <w:r w:rsidRPr="008E347A">
        <w:rPr>
          <w:rFonts w:hint="eastAsia"/>
        </w:rPr>
        <w:t>公共の安全の維持</w:t>
      </w:r>
    </w:p>
    <w:p w14:paraId="2A87D4E7" w14:textId="77777777" w:rsidR="008E347A" w:rsidRPr="008E347A" w:rsidRDefault="008E347A" w:rsidP="008E347A">
      <w:pPr>
        <w:pStyle w:val="ListBullet"/>
        <w:spacing w:before="0" w:after="80"/>
      </w:pPr>
      <w:r w:rsidRPr="008E347A">
        <w:rPr>
          <w:rFonts w:hint="eastAsia"/>
        </w:rPr>
        <w:lastRenderedPageBreak/>
        <w:t>法律の執行</w:t>
      </w:r>
    </w:p>
    <w:p w14:paraId="37FF7DEE" w14:textId="77777777" w:rsidR="008E347A" w:rsidRPr="008E347A" w:rsidRDefault="008E347A" w:rsidP="008E347A">
      <w:pPr>
        <w:pStyle w:val="ListBullet"/>
        <w:spacing w:before="0" w:after="80"/>
      </w:pPr>
      <w:r w:rsidRPr="008E347A">
        <w:rPr>
          <w:rFonts w:hint="eastAsia"/>
        </w:rPr>
        <w:t>犯罪の防止</w:t>
      </w:r>
    </w:p>
    <w:p w14:paraId="5F8EEF65" w14:textId="77777777" w:rsidR="008E347A" w:rsidRPr="008E347A" w:rsidRDefault="008E347A" w:rsidP="008E347A">
      <w:pPr>
        <w:pStyle w:val="ListBullet"/>
        <w:spacing w:before="0" w:after="80"/>
      </w:pPr>
      <w:r w:rsidRPr="008E347A">
        <w:rPr>
          <w:rFonts w:hint="eastAsia"/>
        </w:rPr>
        <w:t>地域社会へのサポートと安心感の提供</w:t>
      </w:r>
    </w:p>
    <w:p w14:paraId="0982F107" w14:textId="77777777" w:rsidR="008E347A" w:rsidRPr="008E347A" w:rsidRDefault="008E347A" w:rsidP="008E347A">
      <w:pPr>
        <w:pStyle w:val="ListBullet"/>
        <w:spacing w:before="0" w:after="80"/>
      </w:pPr>
      <w:r w:rsidRPr="008E347A">
        <w:rPr>
          <w:rFonts w:hint="eastAsia"/>
        </w:rPr>
        <w:t>国家安全の保障</w:t>
      </w:r>
    </w:p>
    <w:p w14:paraId="7F654C44" w14:textId="77777777" w:rsidR="008E347A" w:rsidRPr="008E347A" w:rsidRDefault="008E347A" w:rsidP="008E347A">
      <w:pPr>
        <w:pStyle w:val="ListBullet"/>
        <w:spacing w:before="0" w:after="80"/>
      </w:pPr>
      <w:r w:rsidRPr="008E347A">
        <w:rPr>
          <w:rFonts w:hint="eastAsia"/>
        </w:rPr>
        <w:t>ニュージーランド国外での警察活動への参画</w:t>
      </w:r>
    </w:p>
    <w:p w14:paraId="6C2BCBC7" w14:textId="77777777" w:rsidR="008E347A" w:rsidRPr="008E347A" w:rsidRDefault="008E347A" w:rsidP="008E347A">
      <w:pPr>
        <w:pStyle w:val="ListBullet"/>
        <w:spacing w:before="0" w:after="80"/>
      </w:pPr>
      <w:r w:rsidRPr="008E347A">
        <w:rPr>
          <w:rFonts w:hint="eastAsia"/>
        </w:rPr>
        <w:t>緊急事態の管理</w:t>
      </w:r>
    </w:p>
    <w:p w14:paraId="207232BB" w14:textId="77777777" w:rsidR="008E347A" w:rsidRPr="008E347A" w:rsidRDefault="008E347A" w:rsidP="008E347A">
      <w:pPr>
        <w:pStyle w:val="Heading2"/>
      </w:pPr>
      <w:r w:rsidRPr="008E347A">
        <w:t>エスニック・リエゾン・オフィサー</w:t>
      </w:r>
    </w:p>
    <w:p w14:paraId="18A6C296" w14:textId="77777777" w:rsidR="008E347A" w:rsidRPr="008E347A" w:rsidRDefault="008E347A" w:rsidP="008E347A">
      <w:pPr>
        <w:pStyle w:val="BodyText"/>
      </w:pPr>
      <w:r w:rsidRPr="008E347A">
        <w:t>警察は多様性を尊重し、全国にエスニック・リエゾン・オフィサーを置くことでエスニックコミュニティーを支援しています。彼らは各コミュニティーと協力して、皆さんが警察の職務を理解し、気軽に連絡ができて、また、各コミュニティーが懸念事項について警察に情報を提供できるように支援し、エスニックコミュニティーに関わる犯罪の捜査および防止について、警察の実務部隊と協力します。</w:t>
      </w:r>
      <w:r w:rsidRPr="008E347A">
        <w:t xml:space="preserve"> </w:t>
      </w:r>
    </w:p>
    <w:p w14:paraId="5083B0E2" w14:textId="77777777" w:rsidR="008E347A" w:rsidRPr="008E347A" w:rsidRDefault="008E347A" w:rsidP="008E347A">
      <w:pPr>
        <w:pStyle w:val="BodyText"/>
      </w:pPr>
      <w:r w:rsidRPr="008E347A">
        <w:t>常に警察職員は皆さんの懸念に耳を傾け、安全性の向上に協力します。</w:t>
      </w:r>
    </w:p>
    <w:p w14:paraId="6725B760" w14:textId="77777777" w:rsidR="008E347A" w:rsidRPr="008E347A" w:rsidRDefault="008E347A" w:rsidP="008E347A">
      <w:pPr>
        <w:pStyle w:val="BodyText"/>
      </w:pPr>
      <w:r w:rsidRPr="008E347A">
        <w:t>直接またはオンラインで脅迫され、自分自身または周りの方に対する危害の恐れを感じた場合は、警察に連絡してください。これには、人種、信仰、性的指向、性同一性、障害、年齢に基づく反感によって動機付けられたあらゆる事件が含まれます。</w:t>
      </w:r>
    </w:p>
    <w:p w14:paraId="617E561E" w14:textId="77777777" w:rsidR="008E347A" w:rsidRPr="008E347A" w:rsidRDefault="008E347A" w:rsidP="008E347A">
      <w:pPr>
        <w:pStyle w:val="BodyText"/>
      </w:pPr>
      <w:r w:rsidRPr="008E347A">
        <w:t>すべてのニュージーランド住民は周囲に注意し、疑わしい行動や異常な行動があったら当局に通報するようお勧めします。</w:t>
      </w:r>
    </w:p>
    <w:p w14:paraId="78C50182" w14:textId="1778FA77" w:rsidR="008E347A" w:rsidRPr="008E347A" w:rsidRDefault="008E347A" w:rsidP="008E347A">
      <w:pPr>
        <w:pStyle w:val="Heading2-Blockred"/>
      </w:pPr>
      <w:r w:rsidRPr="008E347A">
        <w:t>111</w:t>
      </w:r>
      <w:r w:rsidRPr="008E347A">
        <w:t>番</w:t>
      </w:r>
      <w:r w:rsidRPr="008E347A">
        <w:t xml:space="preserve"> </w:t>
      </w:r>
      <w:r w:rsidRPr="008E347A">
        <w:t>警察緊急電話：</w:t>
      </w:r>
    </w:p>
    <w:p w14:paraId="27071D89" w14:textId="77777777" w:rsidR="008E347A" w:rsidRDefault="008E347A" w:rsidP="008E347A">
      <w:pPr>
        <w:pStyle w:val="BlockText-red"/>
      </w:pPr>
      <w:r>
        <w:rPr>
          <w:rFonts w:hint="eastAsia"/>
        </w:rPr>
        <w:t>次の場合には</w:t>
      </w:r>
      <w:r>
        <w:rPr>
          <w:rFonts w:hint="eastAsia"/>
        </w:rPr>
        <w:t>111</w:t>
      </w:r>
      <w:r>
        <w:rPr>
          <w:rFonts w:hint="eastAsia"/>
        </w:rPr>
        <w:t>番に電話して、「</w:t>
      </w:r>
      <w:r>
        <w:rPr>
          <w:rFonts w:hint="eastAsia"/>
        </w:rPr>
        <w:t>POLICE</w:t>
      </w:r>
      <w:r>
        <w:rPr>
          <w:rFonts w:hint="eastAsia"/>
        </w:rPr>
        <w:t>」（「ポリス」）と言って警察を要請してください。</w:t>
      </w:r>
    </w:p>
    <w:p w14:paraId="5704D8D9" w14:textId="31E52B15" w:rsidR="008E347A" w:rsidRPr="008E347A" w:rsidRDefault="008E347A" w:rsidP="008E347A">
      <w:pPr>
        <w:pStyle w:val="ListBullet-Blockred"/>
      </w:pPr>
      <w:r w:rsidRPr="008E347A">
        <w:t>人が負傷したり危険にさらされたりしている場合</w:t>
      </w:r>
    </w:p>
    <w:p w14:paraId="559F582A" w14:textId="7891F54B" w:rsidR="008E347A" w:rsidRPr="008E347A" w:rsidRDefault="008E347A" w:rsidP="008E347A">
      <w:pPr>
        <w:pStyle w:val="ListBullet-Blockred"/>
      </w:pPr>
      <w:r w:rsidRPr="008E347A">
        <w:lastRenderedPageBreak/>
        <w:t>生命または財産に対する重大、即時、または差し迫った危険がある、または、犯罪が現在犯されているいるか、または犯されたところで、犯人がまだ現場にいるか、またはちょうど立ち去ったあとの場合</w:t>
      </w:r>
    </w:p>
    <w:p w14:paraId="5D03968B" w14:textId="77777777" w:rsidR="008E347A" w:rsidRDefault="008E347A" w:rsidP="008E347A">
      <w:pPr>
        <w:pStyle w:val="Heading2-Blockred"/>
      </w:pPr>
      <w:r>
        <w:rPr>
          <w:rFonts w:hint="eastAsia"/>
        </w:rPr>
        <w:t>105</w:t>
      </w:r>
      <w:r>
        <w:rPr>
          <w:rFonts w:hint="eastAsia"/>
        </w:rPr>
        <w:t>番</w:t>
      </w:r>
      <w:r>
        <w:rPr>
          <w:rFonts w:hint="eastAsia"/>
        </w:rPr>
        <w:t xml:space="preserve"> </w:t>
      </w:r>
      <w:r>
        <w:rPr>
          <w:rFonts w:hint="eastAsia"/>
        </w:rPr>
        <w:t>警察への非緊急通報：</w:t>
      </w:r>
    </w:p>
    <w:p w14:paraId="6345858C" w14:textId="77777777" w:rsidR="008E347A" w:rsidRPr="008E347A" w:rsidRDefault="008E347A" w:rsidP="008E347A">
      <w:pPr>
        <w:pStyle w:val="BlockText-red"/>
      </w:pPr>
      <w:r w:rsidRPr="008E347A">
        <w:t>緊急を要しない情報の場合は、以下の方法で地域の警察に疑わしい行動や異常な行動を通報することができます。</w:t>
      </w:r>
    </w:p>
    <w:p w14:paraId="20CA1CCD" w14:textId="0B598B29" w:rsidR="008E347A" w:rsidRDefault="008E347A" w:rsidP="008E347A">
      <w:pPr>
        <w:pStyle w:val="ListBullet-Blockred"/>
      </w:pPr>
      <w:hyperlink r:id="rId10" w:history="1">
        <w:r w:rsidRPr="008E347A">
          <w:rPr>
            <w:rStyle w:val="Hyperlink"/>
            <w:rFonts w:hint="eastAsia"/>
          </w:rPr>
          <w:t>105.police.govt.nz</w:t>
        </w:r>
      </w:hyperlink>
      <w:r>
        <w:rPr>
          <w:rFonts w:hint="eastAsia"/>
        </w:rPr>
        <w:t>でオンライン通報を行うか、ニュージーランド警察の非緊急通報用電話である</w:t>
      </w:r>
      <w:hyperlink r:id="rId11" w:history="1">
        <w:r w:rsidRPr="008E347A">
          <w:rPr>
            <w:rStyle w:val="Hyperlink"/>
            <w:rFonts w:hint="eastAsia"/>
          </w:rPr>
          <w:t>105</w:t>
        </w:r>
      </w:hyperlink>
      <w:r>
        <w:rPr>
          <w:rFonts w:hint="eastAsia"/>
        </w:rPr>
        <w:t>番に電話する。</w:t>
      </w:r>
    </w:p>
    <w:p w14:paraId="04BFA344" w14:textId="76DD3333" w:rsidR="008E347A" w:rsidRDefault="008E347A" w:rsidP="008E347A">
      <w:pPr>
        <w:pStyle w:val="ListBullet-Blockred"/>
      </w:pPr>
      <w:r>
        <w:rPr>
          <w:rFonts w:hint="eastAsia"/>
        </w:rPr>
        <w:t>最寄りの</w:t>
      </w:r>
      <w:hyperlink r:id="rId12" w:history="1">
        <w:r w:rsidRPr="008E347A">
          <w:rPr>
            <w:rStyle w:val="Hyperlink"/>
            <w:rFonts w:hint="eastAsia"/>
          </w:rPr>
          <w:t>警察</w:t>
        </w:r>
      </w:hyperlink>
      <w:r>
        <w:rPr>
          <w:rFonts w:hint="eastAsia"/>
        </w:rPr>
        <w:t>署で通報する。</w:t>
      </w:r>
    </w:p>
    <w:p w14:paraId="46E7236C" w14:textId="592B632F" w:rsidR="008E347A" w:rsidRPr="008E347A" w:rsidRDefault="008E347A" w:rsidP="008E347A">
      <w:pPr>
        <w:pStyle w:val="ListBullet-Blockred"/>
      </w:pPr>
      <w:hyperlink r:id="rId13" w:history="1">
        <w:r w:rsidRPr="008E347A">
          <w:rPr>
            <w:rStyle w:val="Hyperlink"/>
            <w:rFonts w:hint="eastAsia"/>
          </w:rPr>
          <w:t>Crime Stoppers</w:t>
        </w:r>
      </w:hyperlink>
      <w:r>
        <w:rPr>
          <w:rFonts w:hint="eastAsia"/>
        </w:rPr>
        <w:t>（クライムストッパーズ）（</w:t>
      </w:r>
      <w:hyperlink r:id="rId14" w:history="1">
        <w:r w:rsidRPr="008E347A">
          <w:rPr>
            <w:rStyle w:val="Hyperlink"/>
            <w:rFonts w:hint="eastAsia"/>
          </w:rPr>
          <w:t>フリーダイヤル</w:t>
        </w:r>
        <w:r w:rsidRPr="008E347A">
          <w:rPr>
            <w:rStyle w:val="Hyperlink"/>
            <w:rFonts w:hint="eastAsia"/>
          </w:rPr>
          <w:t xml:space="preserve"> 0800 555 111</w:t>
        </w:r>
      </w:hyperlink>
      <w:r>
        <w:rPr>
          <w:rFonts w:hint="eastAsia"/>
        </w:rPr>
        <w:t>）にて通報する。</w:t>
      </w:r>
    </w:p>
    <w:p w14:paraId="3928E2AB" w14:textId="6CE43A75" w:rsidR="008E347A" w:rsidRDefault="008E347A" w:rsidP="008E347A">
      <w:pPr>
        <w:pStyle w:val="BlockText-red"/>
      </w:pPr>
      <w:r w:rsidRPr="008E347A">
        <w:t>警察と話す必要がある場合は、携帯電話または固定電話からでも</w:t>
      </w:r>
      <w:r w:rsidRPr="008E347A">
        <w:t>105</w:t>
      </w:r>
      <w:r w:rsidRPr="008E347A">
        <w:t>番に電話してださい。</w:t>
      </w:r>
      <w:r w:rsidRPr="008E347A">
        <w:t>105</w:t>
      </w:r>
      <w:r w:rsidRPr="008E347A">
        <w:t>番は、年中無休の</w:t>
      </w:r>
      <w:r w:rsidRPr="008E347A">
        <w:t>24</w:t>
      </w:r>
      <w:r w:rsidRPr="008E347A">
        <w:t>時間利用可能な無料の全国サービスです。</w:t>
      </w:r>
      <w:r w:rsidRPr="008E347A">
        <w:t>105</w:t>
      </w:r>
      <w:r w:rsidRPr="008E347A">
        <w:t>番につながらない場合は、</w:t>
      </w:r>
      <w:r w:rsidRPr="008E347A">
        <w:t xml:space="preserve"> </w:t>
      </w:r>
      <w:hyperlink r:id="rId15" w:history="1">
        <w:r w:rsidRPr="008E347A">
          <w:rPr>
            <w:rStyle w:val="Hyperlink"/>
          </w:rPr>
          <w:t>https://www.police.govt.nz/use-105</w:t>
        </w:r>
      </w:hyperlink>
      <w:r w:rsidRPr="008E347A">
        <w:t>までオンラインでご連絡ください。</w:t>
      </w:r>
      <w:r w:rsidRPr="008E347A">
        <w:t xml:space="preserve"> </w:t>
      </w:r>
    </w:p>
    <w:p w14:paraId="5C469839" w14:textId="0A31540C" w:rsidR="005938A7" w:rsidRDefault="005938A7" w:rsidP="005938A7">
      <w:pPr>
        <w:pStyle w:val="BodyText"/>
      </w:pPr>
      <w:r w:rsidRPr="005938A7">
        <w:rPr>
          <w:noProof/>
        </w:rPr>
        <mc:AlternateContent>
          <mc:Choice Requires="wps">
            <w:drawing>
              <wp:inline distT="0" distB="0" distL="0" distR="0" wp14:anchorId="217201BD" wp14:editId="2DB97E09">
                <wp:extent cx="5748765" cy="0"/>
                <wp:effectExtent l="0" t="0" r="17145" b="12700"/>
                <wp:docPr id="2089082837"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75AF2AF0"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AObK+r1wAAAAIBAAAPAAAAZHJz&#10;L2Rvd25yZXYueG1sTI9LT8MwEITvSPwHa5G4IOoQHqUhToVAnPugvW/jJQ7E68h2W/PvcbnAZaTR&#10;rGa+refJDuJAPvSOFdxMChDErdM9dwo272/XjyBCRNY4OCYF3xRg3pyf1Vhpd+QVHdaxE7mEQ4UK&#10;TIxjJWVoDVkMEzcS5+zDeYsxW99J7fGYy+0gy6J4kBZ7zgsGR3ox1H6t91bBdimvysU0LNinu6n5&#10;fE3lcrZS6vIiPT+BiJTi3zGc8DM6NJlp5/asgxgU5Efir+ZsVtzfgtidrGxq+R+9+QEAAP//AwBQ&#10;SwECLQAUAAYACAAAACEAtoM4kv4AAADhAQAAEwAAAAAAAAAAAAAAAAAAAAAAW0NvbnRlbnRfVHlw&#10;ZXNdLnhtbFBLAQItABQABgAIAAAAIQA4/SH/1gAAAJQBAAALAAAAAAAAAAAAAAAAAC8BAABfcmVs&#10;cy8ucmVsc1BLAQItABQABgAIAAAAIQClEJXKwAEAAN0DAAAOAAAAAAAAAAAAAAAAAC4CAABkcnMv&#10;ZTJvRG9jLnhtbFBLAQItABQABgAIAAAAIQAObK+r1wAAAAIBAAAPAAAAAAAAAAAAAAAAABoEAABk&#10;cnMvZG93bnJldi54bWxQSwUGAAAAAAQABADzAAAAHgUAAAAA&#10;" strokecolor="#3a1334 [3215]" strokeweight=".5pt">
                <v:stroke joinstyle="miter"/>
                <w10:anchorlock/>
              </v:line>
            </w:pict>
          </mc:Fallback>
        </mc:AlternateContent>
      </w:r>
    </w:p>
    <w:p w14:paraId="694CA21E" w14:textId="5F382FB6" w:rsidR="000320CF" w:rsidRDefault="00DD0442" w:rsidP="000320CF">
      <w:pPr>
        <w:pStyle w:val="Heading1"/>
      </w:pPr>
      <w:r>
        <w:rPr>
          <w:noProof/>
        </w:rPr>
        <w:drawing>
          <wp:inline distT="0" distB="0" distL="0" distR="0" wp14:anchorId="2E76C243" wp14:editId="2EECC021">
            <wp:extent cx="3416300" cy="762635"/>
            <wp:effectExtent l="0" t="0" r="0" b="0"/>
            <wp:docPr id="1031194159"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1194159" name="Picture 4">
                      <a:extLst>
                        <a:ext uri="{C183D7F6-B498-43B3-948B-1728B52AA6E4}">
                          <adec:decorative xmlns:adec="http://schemas.microsoft.com/office/drawing/2017/decorative" val="1"/>
                        </a:ext>
                      </a:extLst>
                    </pic:cNvPr>
                    <pic:cNvPicPr/>
                  </pic:nvPicPr>
                  <pic:blipFill rotWithShape="1">
                    <a:blip r:embed="rId16" cstate="print">
                      <a:extLst>
                        <a:ext uri="{28A0092B-C50C-407E-A947-70E740481C1C}">
                          <a14:useLocalDpi xmlns:a14="http://schemas.microsoft.com/office/drawing/2010/main" val="0"/>
                        </a:ext>
                      </a:extLst>
                    </a:blip>
                    <a:srcRect l="9964" t="23735" b="23668"/>
                    <a:stretch>
                      <a:fillRect/>
                    </a:stretch>
                  </pic:blipFill>
                  <pic:spPr bwMode="auto">
                    <a:xfrm>
                      <a:off x="0" y="0"/>
                      <a:ext cx="3416300" cy="762635"/>
                    </a:xfrm>
                    <a:prstGeom prst="rect">
                      <a:avLst/>
                    </a:prstGeom>
                    <a:ln>
                      <a:noFill/>
                    </a:ln>
                    <a:extLst>
                      <a:ext uri="{53640926-AAD7-44D8-BBD7-CCE9431645EC}">
                        <a14:shadowObscured xmlns:a14="http://schemas.microsoft.com/office/drawing/2010/main"/>
                      </a:ext>
                    </a:extLst>
                  </pic:spPr>
                </pic:pic>
              </a:graphicData>
            </a:graphic>
          </wp:inline>
        </w:drawing>
      </w:r>
    </w:p>
    <w:p w14:paraId="3201AFED" w14:textId="4BC1C8BE" w:rsidR="0030098D" w:rsidRDefault="0030098D" w:rsidP="000320CF">
      <w:pPr>
        <w:pStyle w:val="Heading1-Blockblue"/>
      </w:pPr>
      <w:r w:rsidRPr="0030098D">
        <w:t xml:space="preserve">The New Zealand Security Intelligence Service </w:t>
      </w:r>
      <w:r w:rsidR="0014404F">
        <w:t xml:space="preserve">| </w:t>
      </w:r>
      <w:r w:rsidR="0014404F" w:rsidRPr="0014404F">
        <w:t>Te</w:t>
      </w:r>
      <w:r w:rsidR="002B39AA">
        <w:t> </w:t>
      </w:r>
      <w:r w:rsidR="0014404F" w:rsidRPr="0014404F">
        <w:t>Pā</w:t>
      </w:r>
      <w:r w:rsidR="002B39AA">
        <w:t> </w:t>
      </w:r>
      <w:r w:rsidR="0014404F" w:rsidRPr="0014404F">
        <w:t>Whakamarumaru</w:t>
      </w:r>
    </w:p>
    <w:p w14:paraId="7706AA54" w14:textId="5BE509BB" w:rsidR="005938A7" w:rsidRPr="005938A7" w:rsidRDefault="005938A7" w:rsidP="005938A7">
      <w:pPr>
        <w:pStyle w:val="BlockText-blue"/>
      </w:pPr>
      <w:r w:rsidRPr="005938A7">
        <w:t>ニュージーランド保安情報局（</w:t>
      </w:r>
      <w:r w:rsidRPr="005938A7">
        <w:t>NZSIS</w:t>
      </w:r>
      <w:r w:rsidRPr="005938A7">
        <w:t>）は、ニュージーランドの国内治安情報機関です。その役割は</w:t>
      </w:r>
      <w:r w:rsidRPr="005938A7">
        <w:t xml:space="preserve"> </w:t>
      </w:r>
      <w:r w:rsidRPr="005938A7">
        <w:t>、ニュージーランドの国家と国内に住む全ての人の安全と安心を守ることです。</w:t>
      </w:r>
      <w:r w:rsidRPr="005938A7">
        <w:t xml:space="preserve"> </w:t>
      </w:r>
    </w:p>
    <w:p w14:paraId="6AF7ABC0" w14:textId="77777777" w:rsidR="005938A7" w:rsidRDefault="005938A7" w:rsidP="005938A7">
      <w:pPr>
        <w:pStyle w:val="BodyText"/>
      </w:pPr>
      <w:r>
        <w:rPr>
          <w:rFonts w:hint="eastAsia"/>
        </w:rPr>
        <w:lastRenderedPageBreak/>
        <w:t>NZSIS</w:t>
      </w:r>
      <w:r>
        <w:rPr>
          <w:rFonts w:hint="eastAsia"/>
        </w:rPr>
        <w:t>はニュージーランドの国家安全保障に対する脅威を捜査する国の機関です。これは、自由で開放的な民主主義社会として</w:t>
      </w:r>
      <w:r>
        <w:rPr>
          <w:rFonts w:hint="eastAsia"/>
        </w:rPr>
        <w:t xml:space="preserve"> </w:t>
      </w:r>
      <w:r>
        <w:rPr>
          <w:rFonts w:hint="eastAsia"/>
        </w:rPr>
        <w:t>ニュージーランドを保護することを意味します。また、ニュージーランドの国際関係と経済の繁栄を守ることにも役立ちます。</w:t>
      </w:r>
    </w:p>
    <w:p w14:paraId="3A84C51C" w14:textId="77777777" w:rsidR="005938A7" w:rsidRDefault="005938A7" w:rsidP="005938A7">
      <w:pPr>
        <w:pStyle w:val="BodyText"/>
      </w:pPr>
      <w:r>
        <w:rPr>
          <w:rFonts w:hint="eastAsia"/>
        </w:rPr>
        <w:t>ニュージーランドの国内治安機関であり、人的情報の主導機関です。</w:t>
      </w:r>
      <w:r>
        <w:rPr>
          <w:rFonts w:hint="eastAsia"/>
        </w:rPr>
        <w:t xml:space="preserve"> </w:t>
      </w:r>
      <w:r>
        <w:rPr>
          <w:rFonts w:hint="eastAsia"/>
        </w:rPr>
        <w:t>つまり、様々なと話をして情報を収集するものです。</w:t>
      </w:r>
      <w:r>
        <w:rPr>
          <w:rFonts w:hint="eastAsia"/>
        </w:rPr>
        <w:t xml:space="preserve">NZSIS </w:t>
      </w:r>
      <w:r>
        <w:rPr>
          <w:rFonts w:hint="eastAsia"/>
        </w:rPr>
        <w:t>によってまとめられた情報は、適切な意思決定を支持するために政府やその他の政策立案関係者に提供されます。</w:t>
      </w:r>
      <w:r>
        <w:rPr>
          <w:rFonts w:hint="eastAsia"/>
        </w:rPr>
        <w:t xml:space="preserve"> </w:t>
      </w:r>
    </w:p>
    <w:p w14:paraId="128A8D6E" w14:textId="77777777" w:rsidR="005938A7" w:rsidRDefault="005938A7" w:rsidP="005938A7">
      <w:pPr>
        <w:pStyle w:val="BodyText"/>
      </w:pPr>
      <w:r>
        <w:rPr>
          <w:rFonts w:hint="eastAsia"/>
        </w:rPr>
        <w:t>NZSIS</w:t>
      </w:r>
      <w:r>
        <w:rPr>
          <w:rFonts w:hint="eastAsia"/>
        </w:rPr>
        <w:t>のもう一つの機能は、政府機関などが国民、情報、資産を国家安全保障上の脅威から保護できるよう支援することです。</w:t>
      </w:r>
    </w:p>
    <w:p w14:paraId="24E3F2FD" w14:textId="77777777" w:rsidR="005938A7" w:rsidRDefault="005938A7" w:rsidP="005938A7">
      <w:pPr>
        <w:pStyle w:val="BodyText"/>
        <w:rPr>
          <w:lang w:val="en-US"/>
        </w:rPr>
      </w:pPr>
      <w:r>
        <w:rPr>
          <w:rFonts w:hint="eastAsia"/>
        </w:rPr>
        <w:t>NZSIS</w:t>
      </w:r>
      <w:r>
        <w:rPr>
          <w:rFonts w:hint="eastAsia"/>
        </w:rPr>
        <w:t>の重点分野は次のとおりです。</w:t>
      </w:r>
    </w:p>
    <w:p w14:paraId="3FE5C656" w14:textId="77777777" w:rsidR="005938A7" w:rsidRDefault="005938A7" w:rsidP="005938A7">
      <w:pPr>
        <w:pStyle w:val="ListBullet"/>
        <w:spacing w:before="0" w:after="80"/>
      </w:pPr>
      <w:r>
        <w:rPr>
          <w:rFonts w:hint="eastAsia"/>
        </w:rPr>
        <w:t>他国政府によりエスニックコミュニティーを対象とした強制的な活動を含む他国干渉</w:t>
      </w:r>
      <w:r>
        <w:rPr>
          <w:rFonts w:hint="eastAsia"/>
        </w:rPr>
        <w:t xml:space="preserve"> </w:t>
      </w:r>
    </w:p>
    <w:p w14:paraId="6CF6AD40" w14:textId="77777777" w:rsidR="005938A7" w:rsidRDefault="005938A7" w:rsidP="005938A7">
      <w:pPr>
        <w:pStyle w:val="ListBullet"/>
        <w:spacing w:before="0" w:after="80"/>
      </w:pPr>
      <w:r>
        <w:rPr>
          <w:rFonts w:hint="eastAsia"/>
        </w:rPr>
        <w:t>諜報活動</w:t>
      </w:r>
    </w:p>
    <w:p w14:paraId="4E61728D" w14:textId="77777777" w:rsidR="005938A7" w:rsidRDefault="005938A7" w:rsidP="005938A7">
      <w:pPr>
        <w:pStyle w:val="ListBullet"/>
        <w:spacing w:before="0" w:after="80"/>
      </w:pPr>
      <w:r>
        <w:rPr>
          <w:rFonts w:hint="eastAsia"/>
        </w:rPr>
        <w:t>暴力的過激主義とテロリズム</w:t>
      </w:r>
      <w:r>
        <w:rPr>
          <w:rFonts w:hint="eastAsia"/>
        </w:rPr>
        <w:t xml:space="preserve">  </w:t>
      </w:r>
    </w:p>
    <w:p w14:paraId="2C166392" w14:textId="77777777" w:rsidR="005938A7" w:rsidRPr="005938A7" w:rsidRDefault="005938A7" w:rsidP="005938A7">
      <w:pPr>
        <w:pStyle w:val="BodyText"/>
      </w:pPr>
      <w:r w:rsidRPr="005938A7">
        <w:t>NZSIS</w:t>
      </w:r>
      <w:r w:rsidRPr="005938A7">
        <w:t>は、ニュージーランド警察や政府通信保安局（</w:t>
      </w:r>
      <w:r w:rsidRPr="005938A7">
        <w:t>GCSB</w:t>
      </w:r>
      <w:r w:rsidRPr="005938A7">
        <w:t>）など、他の国内機関と緊密に連携を取っています。また、その役割の一環として、各コミュニティー、マオリの各種族、地方自治体、教育部門、企業や組織団体と協力しています。</w:t>
      </w:r>
    </w:p>
    <w:p w14:paraId="71F6982D" w14:textId="77777777" w:rsidR="005938A7" w:rsidRPr="005938A7" w:rsidRDefault="005938A7" w:rsidP="005938A7">
      <w:pPr>
        <w:pStyle w:val="BodyText"/>
      </w:pPr>
      <w:r w:rsidRPr="005938A7">
        <w:t>NZSIS</w:t>
      </w:r>
      <w:r w:rsidRPr="005938A7">
        <w:t>は、</w:t>
      </w:r>
      <w:r w:rsidRPr="005938A7">
        <w:t>2017</w:t>
      </w:r>
      <w:r w:rsidRPr="005938A7">
        <w:t>年情報・安全保障法に基づいて活動しており、同法は</w:t>
      </w:r>
      <w:r w:rsidRPr="005938A7">
        <w:t>NZSIS</w:t>
      </w:r>
      <w:r w:rsidRPr="005938A7">
        <w:t>が合法的に活動し、政治的に中立であり、その人権保護義務を遵守することを保証しています。更にニュージーランド政府が設定した情報収集活動の優先事項に従って活動することになっています。</w:t>
      </w:r>
    </w:p>
    <w:p w14:paraId="1C38E2C5" w14:textId="77777777" w:rsidR="005938A7" w:rsidRPr="005938A7" w:rsidRDefault="005938A7" w:rsidP="005938A7">
      <w:pPr>
        <w:pStyle w:val="BodyText"/>
      </w:pPr>
      <w:r w:rsidRPr="005938A7">
        <w:t>NZSIS</w:t>
      </w:r>
      <w:r w:rsidRPr="005938A7">
        <w:t>は人を逮捕したり拘留したりすることはできず、</w:t>
      </w:r>
      <w:r w:rsidRPr="005938A7">
        <w:t xml:space="preserve"> </w:t>
      </w:r>
      <w:r w:rsidRPr="005938A7">
        <w:t>信仰や国籍、合法的な抗議活動への参加を理由に人や団体を捜査することもありません。</w:t>
      </w:r>
      <w:r w:rsidRPr="005938A7">
        <w:t xml:space="preserve"> </w:t>
      </w:r>
    </w:p>
    <w:p w14:paraId="4D60731C" w14:textId="77777777" w:rsidR="005938A7" w:rsidRPr="005938A7" w:rsidRDefault="005938A7" w:rsidP="005938A7">
      <w:pPr>
        <w:pStyle w:val="BodyText"/>
      </w:pPr>
      <w:r w:rsidRPr="005938A7">
        <w:t>すべての公的機関と同様、</w:t>
      </w:r>
      <w:r w:rsidRPr="005938A7">
        <w:t>NZSIS</w:t>
      </w:r>
      <w:r w:rsidRPr="005938A7">
        <w:t>はオンブズマン（行政監察官）、プライバシーコミッショナー（個人情報保護監督官）、会計検査院および国家人事委員会の各審査組織に対して説明責任があります。</w:t>
      </w:r>
      <w:r w:rsidRPr="005938A7">
        <w:t xml:space="preserve"> </w:t>
      </w:r>
    </w:p>
    <w:p w14:paraId="6A48F606" w14:textId="77777777" w:rsidR="005938A7" w:rsidRDefault="005938A7" w:rsidP="005938A7">
      <w:pPr>
        <w:pStyle w:val="BodyText"/>
        <w:rPr>
          <w:lang w:val="en-US"/>
        </w:rPr>
      </w:pPr>
      <w:r w:rsidRPr="005938A7">
        <w:lastRenderedPageBreak/>
        <w:t>また、</w:t>
      </w:r>
      <w:r w:rsidRPr="005938A7">
        <w:t>NZSIS</w:t>
      </w:r>
      <w:r w:rsidRPr="005938A7">
        <w:t>は情報・安全保障監察長官による厳格かつ中立な監視の対象となっています。情報・安全保障監察長官の役割は、情報収集機関に対する苦情の処理および調査を行い、当該機関が合法かつ適切に行動していることを確認することです。</w:t>
      </w:r>
      <w:r w:rsidRPr="005938A7">
        <w:t xml:space="preserve">NZSIS </w:t>
      </w:r>
      <w:r w:rsidRPr="005938A7">
        <w:t>はニュージーランド国会および各大臣に対しても説明責任があります。</w:t>
      </w:r>
    </w:p>
    <w:p w14:paraId="470B5AD6" w14:textId="666135F6" w:rsidR="005938A7" w:rsidRPr="005938A7" w:rsidRDefault="005938A7" w:rsidP="005938A7">
      <w:pPr>
        <w:pStyle w:val="BodyText"/>
      </w:pPr>
      <w:hyperlink r:id="rId17" w:history="1">
        <w:r w:rsidRPr="00147C67">
          <w:rPr>
            <w:rStyle w:val="Hyperlink"/>
          </w:rPr>
          <w:t>Home | New Zealand Security Intelligence Service</w:t>
        </w:r>
      </w:hyperlink>
      <w:r w:rsidRPr="005938A7">
        <w:rPr>
          <w:rStyle w:val="Strong"/>
        </w:rPr>
        <w:t>にて詳細を確認する</w:t>
      </w:r>
    </w:p>
    <w:p w14:paraId="19A89B56" w14:textId="59F58EAF" w:rsidR="005938A7" w:rsidRPr="005938A7" w:rsidRDefault="005938A7" w:rsidP="005938A7">
      <w:pPr>
        <w:pStyle w:val="BodyText"/>
      </w:pPr>
      <w:hyperlink r:id="rId18" w:history="1">
        <w:r w:rsidRPr="00147C67">
          <w:rPr>
            <w:rStyle w:val="Hyperlink"/>
          </w:rPr>
          <w:t>Engagement | New Zealand Security Intelligence Service</w:t>
        </w:r>
      </w:hyperlink>
      <w:r w:rsidRPr="005938A7">
        <w:rPr>
          <w:rStyle w:val="Strong"/>
        </w:rPr>
        <w:t>にて最新情報を入手する</w:t>
      </w:r>
    </w:p>
    <w:p w14:paraId="278EFC67" w14:textId="650B9C03" w:rsidR="005938A7" w:rsidRPr="005938A7" w:rsidRDefault="005938A7" w:rsidP="005938A7">
      <w:pPr>
        <w:pStyle w:val="BodyText"/>
      </w:pPr>
      <w:hyperlink r:id="rId19" w:anchor="t6y6ciw7jq5pcw14n2e55x65p" w:history="1">
        <w:r w:rsidRPr="00147C67">
          <w:rPr>
            <w:rStyle w:val="Hyperlink"/>
          </w:rPr>
          <w:t>Reporting a national security concern</w:t>
        </w:r>
      </w:hyperlink>
      <w:r w:rsidRPr="005938A7">
        <w:rPr>
          <w:rStyle w:val="Strong"/>
        </w:rPr>
        <w:t>にて懸念事項を通報する</w:t>
      </w:r>
    </w:p>
    <w:p w14:paraId="550F8863" w14:textId="2B5C60DE" w:rsidR="009656E1" w:rsidRPr="000320CF" w:rsidRDefault="000320CF" w:rsidP="000320CF">
      <w:pPr>
        <w:pStyle w:val="BodyText"/>
        <w:rPr>
          <w:rStyle w:val="Hyperlink"/>
          <w:color w:val="auto"/>
          <w:u w:val="none"/>
        </w:rPr>
      </w:pPr>
      <w:r w:rsidRPr="000320CF">
        <w:rPr>
          <w:noProof/>
        </w:rPr>
        <mc:AlternateContent>
          <mc:Choice Requires="wps">
            <w:drawing>
              <wp:inline distT="0" distB="0" distL="0" distR="0" wp14:anchorId="11FCEEE8" wp14:editId="2F65EDFC">
                <wp:extent cx="5748765" cy="0"/>
                <wp:effectExtent l="0" t="0" r="17145" b="12700"/>
                <wp:docPr id="1022786770"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5565E51D"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AObK+r1wAAAAIBAAAPAAAAZHJz&#10;L2Rvd25yZXYueG1sTI9LT8MwEITvSPwHa5G4IOoQHqUhToVAnPugvW/jJQ7E68h2W/PvcbnAZaTR&#10;rGa+refJDuJAPvSOFdxMChDErdM9dwo272/XjyBCRNY4OCYF3xRg3pyf1Vhpd+QVHdaxE7mEQ4UK&#10;TIxjJWVoDVkMEzcS5+zDeYsxW99J7fGYy+0gy6J4kBZ7zgsGR3ox1H6t91bBdimvysU0LNinu6n5&#10;fE3lcrZS6vIiPT+BiJTi3zGc8DM6NJlp5/asgxgU5Efir+ZsVtzfgtidrGxq+R+9+QEAAP//AwBQ&#10;SwECLQAUAAYACAAAACEAtoM4kv4AAADhAQAAEwAAAAAAAAAAAAAAAAAAAAAAW0NvbnRlbnRfVHlw&#10;ZXNdLnhtbFBLAQItABQABgAIAAAAIQA4/SH/1gAAAJQBAAALAAAAAAAAAAAAAAAAAC8BAABfcmVs&#10;cy8ucmVsc1BLAQItABQABgAIAAAAIQClEJXKwAEAAN0DAAAOAAAAAAAAAAAAAAAAAC4CAABkcnMv&#10;ZTJvRG9jLnhtbFBLAQItABQABgAIAAAAIQAObK+r1wAAAAIBAAAPAAAAAAAAAAAAAAAAABoEAABk&#10;cnMvZG93bnJldi54bWxQSwUGAAAAAAQABADzAAAAHgUAAAAA&#10;" strokecolor="#3a1334 [3215]" strokeweight=".5pt">
                <v:stroke joinstyle="miter"/>
                <w10:anchorlock/>
              </v:line>
            </w:pict>
          </mc:Fallback>
        </mc:AlternateContent>
      </w:r>
    </w:p>
    <w:p w14:paraId="1472A24C" w14:textId="7E6014BB" w:rsidR="009656E1" w:rsidRPr="00C00AB2" w:rsidRDefault="009656E1" w:rsidP="000320CF">
      <w:pPr>
        <w:pStyle w:val="Heading1"/>
      </w:pPr>
      <w:r w:rsidRPr="00C00AB2">
        <w:rPr>
          <w:noProof/>
        </w:rPr>
        <w:drawing>
          <wp:inline distT="0" distB="0" distL="0" distR="0" wp14:anchorId="47083515" wp14:editId="3B5B0C1E">
            <wp:extent cx="3419475" cy="762635"/>
            <wp:effectExtent l="0" t="0" r="0" b="0"/>
            <wp:docPr id="2054061319"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4061319" name="Picture 3">
                      <a:extLst>
                        <a:ext uri="{C183D7F6-B498-43B3-948B-1728B52AA6E4}">
                          <adec:decorative xmlns:adec="http://schemas.microsoft.com/office/drawing/2017/decorative" val="1"/>
                        </a:ext>
                      </a:extLst>
                    </pic:cNvPr>
                    <pic:cNvPicPr/>
                  </pic:nvPicPr>
                  <pic:blipFill rotWithShape="1">
                    <a:blip r:embed="rId20" cstate="print">
                      <a:extLst>
                        <a:ext uri="{28A0092B-C50C-407E-A947-70E740481C1C}">
                          <a14:useLocalDpi xmlns:a14="http://schemas.microsoft.com/office/drawing/2010/main" val="0"/>
                        </a:ext>
                      </a:extLst>
                    </a:blip>
                    <a:srcRect l="8952" t="23426" b="23419"/>
                    <a:stretch>
                      <a:fillRect/>
                    </a:stretch>
                  </pic:blipFill>
                  <pic:spPr bwMode="auto">
                    <a:xfrm>
                      <a:off x="0" y="0"/>
                      <a:ext cx="3419475" cy="762635"/>
                    </a:xfrm>
                    <a:prstGeom prst="rect">
                      <a:avLst/>
                    </a:prstGeom>
                    <a:ln>
                      <a:noFill/>
                    </a:ln>
                    <a:extLst>
                      <a:ext uri="{53640926-AAD7-44D8-BBD7-CCE9431645EC}">
                        <a14:shadowObscured xmlns:a14="http://schemas.microsoft.com/office/drawing/2010/main"/>
                      </a:ext>
                    </a:extLst>
                  </pic:spPr>
                </pic:pic>
              </a:graphicData>
            </a:graphic>
          </wp:inline>
        </w:drawing>
      </w:r>
    </w:p>
    <w:p w14:paraId="44E30BB2" w14:textId="374B2995" w:rsidR="0030098D" w:rsidRPr="000320CF" w:rsidRDefault="0030098D" w:rsidP="000320CF">
      <w:pPr>
        <w:pStyle w:val="Heading1-Blockblue"/>
      </w:pPr>
      <w:r w:rsidRPr="000320CF">
        <w:t xml:space="preserve">The Government Communications Security Bureau </w:t>
      </w:r>
      <w:r w:rsidR="0014404F" w:rsidRPr="000320CF">
        <w:t xml:space="preserve">| </w:t>
      </w:r>
      <w:r w:rsidR="0014404F" w:rsidRPr="000320CF">
        <w:br/>
        <w:t>Te Tira Tiaki</w:t>
      </w:r>
    </w:p>
    <w:p w14:paraId="567895DC" w14:textId="77777777" w:rsidR="00EF24FA" w:rsidRPr="00EF24FA" w:rsidRDefault="00EF24FA" w:rsidP="00EF24FA">
      <w:pPr>
        <w:pStyle w:val="BlockText-blue"/>
      </w:pPr>
      <w:r w:rsidRPr="00EF24FA">
        <w:t>政府通信保安局（</w:t>
      </w:r>
      <w:r w:rsidRPr="00EF24FA">
        <w:t>GCSB</w:t>
      </w:r>
      <w:r w:rsidRPr="00EF24FA">
        <w:t>）は</w:t>
      </w:r>
      <w:r w:rsidRPr="00EF24FA">
        <w:rPr>
          <w:rFonts w:ascii="Arial" w:hAnsi="Arial" w:cs="Arial"/>
        </w:rPr>
        <w:t> </w:t>
      </w:r>
      <w:r w:rsidRPr="00EF24FA">
        <w:t>ニュージーランドの通信信号情報収集の主導機関です。ここで収集されるのは電子通信から得られる情報です。</w:t>
      </w:r>
    </w:p>
    <w:p w14:paraId="151790E4" w14:textId="77777777" w:rsidR="00EF24FA" w:rsidRDefault="00EF24FA" w:rsidP="0030098D">
      <w:pPr>
        <w:pStyle w:val="BodyText"/>
        <w:rPr>
          <w:lang w:val="en-US"/>
        </w:rPr>
      </w:pPr>
      <w:r w:rsidRPr="00EF24FA">
        <w:t>この情報は、業務と意思決定を支持するために各政府機関に提供されます。</w:t>
      </w:r>
      <w:r w:rsidRPr="00EF24FA">
        <w:t>GCSB</w:t>
      </w:r>
      <w:r w:rsidRPr="00EF24FA">
        <w:t>は、オーストラリアや米国、英国、カナダなどの海外の連合国からも情報を受けます。</w:t>
      </w:r>
      <w:r w:rsidRPr="00EF24FA">
        <w:t>GCSB</w:t>
      </w:r>
      <w:r w:rsidRPr="00EF24FA">
        <w:t>が得た情報と外国の情報収集機関に提供される情報の組み合わせは、ニュージーランドが世界を理解し、国家安全保障上の脅威を対処するのに役立ちます。</w:t>
      </w:r>
    </w:p>
    <w:p w14:paraId="53122AE9" w14:textId="77777777" w:rsidR="00EF24FA" w:rsidRDefault="00EF24FA" w:rsidP="0030098D">
      <w:pPr>
        <w:pStyle w:val="BodyText"/>
      </w:pPr>
      <w:r w:rsidRPr="00EF24FA">
        <w:t>GCSB</w:t>
      </w:r>
      <w:r w:rsidRPr="00EF24FA">
        <w:t>は、その事業部門である国家サイバーセキュリティーセンター（</w:t>
      </w:r>
      <w:r w:rsidRPr="00EF24FA">
        <w:t>NCSC</w:t>
      </w:r>
      <w:r w:rsidRPr="00EF24FA">
        <w:t>）を通じて、サイバーセキュリティーの主導運用機関でもあります。</w:t>
      </w:r>
      <w:r w:rsidRPr="00EF24FA">
        <w:t>NCSC</w:t>
      </w:r>
      <w:r w:rsidRPr="00EF24FA">
        <w:t>は、個人から中小企業や組織団体、大企業、政府、国家的に重要な組織に、ニュージーランド全土におけるサイバーセキュリティーに関する支援を提供しています。</w:t>
      </w:r>
      <w:r w:rsidRPr="00EF24FA">
        <w:t xml:space="preserve"> </w:t>
      </w:r>
    </w:p>
    <w:p w14:paraId="42B3FF41" w14:textId="0FC6F793" w:rsidR="00EF24FA" w:rsidRDefault="00EF24FA" w:rsidP="0030098D">
      <w:pPr>
        <w:pStyle w:val="BodyText"/>
      </w:pPr>
      <w:hyperlink r:id="rId21" w:history="1">
        <w:r w:rsidRPr="00147C67">
          <w:rPr>
            <w:rStyle w:val="Hyperlink"/>
          </w:rPr>
          <w:t>Own Your Online</w:t>
        </w:r>
      </w:hyperlink>
      <w:r w:rsidRPr="00EF24FA">
        <w:t>は、個人および中小企業にサイバー</w:t>
      </w:r>
      <w:r w:rsidRPr="00EF24FA">
        <w:t xml:space="preserve"> </w:t>
      </w:r>
      <w:r w:rsidRPr="00EF24FA">
        <w:t>セキュリティーに関するアドバイスとガイダンスを提供することに重点を置いた</w:t>
      </w:r>
      <w:r w:rsidRPr="00EF24FA">
        <w:t>NCSC</w:t>
      </w:r>
      <w:r w:rsidRPr="00EF24FA">
        <w:t>のウェブサイトです。サイバーセキュリティーに関するインシデントを報告するには、</w:t>
      </w:r>
      <w:hyperlink r:id="rId22" w:history="1">
        <w:r w:rsidRPr="00147C67">
          <w:rPr>
            <w:rStyle w:val="Hyperlink"/>
          </w:rPr>
          <w:t>Own Your Online</w:t>
        </w:r>
      </w:hyperlink>
      <w:r w:rsidRPr="00147C67">
        <w:t xml:space="preserve"> </w:t>
      </w:r>
      <w:r w:rsidRPr="00EF24FA">
        <w:t>または</w:t>
      </w:r>
      <w:hyperlink r:id="rId23" w:history="1">
        <w:r w:rsidRPr="00EF24FA">
          <w:rPr>
            <w:rStyle w:val="Hyperlink"/>
          </w:rPr>
          <w:t>国家サイバーセキュリティーセンター</w:t>
        </w:r>
      </w:hyperlink>
      <w:r w:rsidRPr="00EF24FA">
        <w:t>にアクセスしてください。</w:t>
      </w:r>
    </w:p>
    <w:p w14:paraId="653B4D46" w14:textId="77777777" w:rsidR="00EF24FA" w:rsidRDefault="00EF24FA" w:rsidP="0030098D">
      <w:pPr>
        <w:pStyle w:val="BodyText"/>
        <w:rPr>
          <w:lang w:val="en-US"/>
        </w:rPr>
      </w:pPr>
      <w:r w:rsidRPr="00EF24FA">
        <w:t>GCSB</w:t>
      </w:r>
      <w:r w:rsidRPr="00EF24FA">
        <w:t>はニュージーランド安全保障情報局（</w:t>
      </w:r>
      <w:r w:rsidRPr="00EF24FA">
        <w:t>NZSIS</w:t>
      </w:r>
      <w:r w:rsidRPr="00EF24FA">
        <w:t>）と緊密に連携を図っています。</w:t>
      </w:r>
      <w:r w:rsidRPr="00EF24FA">
        <w:t>NZSIS</w:t>
      </w:r>
      <w:r w:rsidRPr="00EF24FA">
        <w:t>は、ニュージーランドの民主主義の保護、他国からの干渉の脅威、すべての人々の自由な生活と発言の権利など、ニュージーランドの国家安全保障に対する脅威を捜査します。</w:t>
      </w:r>
    </w:p>
    <w:p w14:paraId="785723E7" w14:textId="77777777" w:rsidR="00EF24FA" w:rsidRDefault="00EF24FA" w:rsidP="0030098D">
      <w:pPr>
        <w:pStyle w:val="BodyText"/>
      </w:pPr>
      <w:r w:rsidRPr="00EF24FA">
        <w:t>GCSB</w:t>
      </w:r>
      <w:r w:rsidRPr="00EF24FA">
        <w:t>が常にニュージーランドの法律と人権保護義務に従って行動することを保証する多くの安全基準があります。</w:t>
      </w:r>
      <w:r w:rsidRPr="00EF24FA">
        <w:t xml:space="preserve"> </w:t>
      </w:r>
    </w:p>
    <w:p w14:paraId="500853C3" w14:textId="77777777" w:rsidR="00EF24FA" w:rsidRDefault="00EF24FA" w:rsidP="00DA7D4F">
      <w:pPr>
        <w:snapToGrid/>
        <w:spacing w:before="0" w:after="160"/>
      </w:pPr>
      <w:r w:rsidRPr="00EF24FA">
        <w:t>GCSB</w:t>
      </w:r>
      <w:r w:rsidRPr="00EF24FA">
        <w:t>は、ニュージーランドを自由で開放的な民主主義社会として保護する法律である</w:t>
      </w:r>
      <w:r w:rsidRPr="00EF24FA">
        <w:t xml:space="preserve"> 2017</w:t>
      </w:r>
      <w:r w:rsidRPr="00EF24FA">
        <w:t>年情報・安全保障法に基づいて機能を遂行します。</w:t>
      </w:r>
      <w:r w:rsidRPr="00EF24FA">
        <w:t xml:space="preserve">  </w:t>
      </w:r>
    </w:p>
    <w:p w14:paraId="280E4F2C" w14:textId="3008793F" w:rsidR="00EF24FA" w:rsidRDefault="00EF24FA" w:rsidP="00DA7D4F">
      <w:pPr>
        <w:pStyle w:val="BodyText"/>
        <w:rPr>
          <w:lang w:val="en-US"/>
        </w:rPr>
      </w:pPr>
      <w:r w:rsidRPr="00EF24FA">
        <w:t>GCSB</w:t>
      </w:r>
      <w:r w:rsidRPr="00EF24FA">
        <w:t>は公の機関であり、すべての政府機関と同様に、オンブズマン（行政監察官）、プライバシーコミッショナー（個人情報保護監督官）、会計検査院および国家人事委員会の各審査組織に対して説明責任があります。</w:t>
      </w:r>
      <w:r w:rsidRPr="00EF24FA">
        <w:rPr>
          <w:rFonts w:ascii="Arial" w:hAnsi="Arial" w:cs="Arial"/>
        </w:rPr>
        <w:t> </w:t>
      </w:r>
      <w:r w:rsidRPr="00EF24FA">
        <w:t>GCSB</w:t>
      </w:r>
      <w:r w:rsidRPr="00EF24FA">
        <w:t>は、情報安全保障監察総監による厳格かつ独立した監視の対象ともなっています。</w:t>
      </w:r>
      <w:r w:rsidRPr="00EF24FA">
        <w:rPr>
          <w:rFonts w:ascii="Arial" w:hAnsi="Arial" w:cs="Arial"/>
        </w:rPr>
        <w:t> </w:t>
      </w:r>
      <w:r w:rsidRPr="00EF24FA">
        <w:t>情報・安全保障監察長官の役割は、情報収集機関に対する苦情の処理および調査を行い、当該機関が合法かつ適切に行動していることを確認することです。</w:t>
      </w:r>
      <w:r w:rsidRPr="00EF24FA">
        <w:t>GCSB</w:t>
      </w:r>
      <w:r w:rsidRPr="00EF24FA">
        <w:t>はニュージーランド国会および各大臣に対しても説明責任があります。</w:t>
      </w:r>
    </w:p>
    <w:p w14:paraId="4C82C453" w14:textId="24BAA53E" w:rsidR="00EF24FA" w:rsidRPr="00EF24FA" w:rsidRDefault="00EF24FA" w:rsidP="00DA7D4F">
      <w:pPr>
        <w:pStyle w:val="BodyText"/>
        <w:rPr>
          <w:lang w:val="en-US"/>
        </w:rPr>
      </w:pPr>
      <w:r w:rsidRPr="00EF24FA">
        <w:rPr>
          <w:lang w:val="en-US"/>
        </w:rPr>
        <w:t>GCSB</w:t>
      </w:r>
      <w:r w:rsidRPr="00EF24FA">
        <w:rPr>
          <w:lang w:val="en-US"/>
        </w:rPr>
        <w:t>には約</w:t>
      </w:r>
      <w:r w:rsidRPr="00EF24FA">
        <w:rPr>
          <w:lang w:val="en-US"/>
        </w:rPr>
        <w:t>600</w:t>
      </w:r>
      <w:r w:rsidRPr="00EF24FA">
        <w:rPr>
          <w:lang w:val="en-US"/>
        </w:rPr>
        <w:t>人の職員がおり、ニュージーランドの社会全般から募集されており、様々な役割を担って勤務しています。</w:t>
      </w:r>
      <w:r w:rsidRPr="00EF24FA">
        <w:rPr>
          <w:lang w:val="en-US"/>
        </w:rPr>
        <w:t>GCSB</w:t>
      </w:r>
      <w:r w:rsidRPr="00EF24FA">
        <w:rPr>
          <w:lang w:val="en-US"/>
        </w:rPr>
        <w:t>には公式ウェブサイト</w:t>
      </w:r>
      <w:hyperlink r:id="rId24" w:history="1">
        <w:r w:rsidRPr="00EF24FA">
          <w:rPr>
            <w:rStyle w:val="Hyperlink"/>
            <w:lang w:val="en-US"/>
          </w:rPr>
          <w:t>www.gcsb.govt.nz</w:t>
        </w:r>
      </w:hyperlink>
      <w:r w:rsidRPr="00EF24FA">
        <w:rPr>
          <w:lang w:val="en-US"/>
        </w:rPr>
        <w:t>があり、</w:t>
      </w:r>
      <w:r w:rsidRPr="00EF24FA">
        <w:rPr>
          <w:lang w:val="en-US"/>
        </w:rPr>
        <w:t>GCSB</w:t>
      </w:r>
      <w:r w:rsidRPr="00EF24FA">
        <w:rPr>
          <w:lang w:val="en-US"/>
        </w:rPr>
        <w:t>の活動に関する詳細を確認できます。</w:t>
      </w:r>
    </w:p>
    <w:p w14:paraId="18371182" w14:textId="61F25E41" w:rsidR="009656E1" w:rsidRPr="0030098D" w:rsidRDefault="000320CF" w:rsidP="00DA7D4F">
      <w:pPr>
        <w:pStyle w:val="BodyText"/>
      </w:pPr>
      <w:r>
        <w:rPr>
          <w:noProof/>
        </w:rPr>
        <mc:AlternateContent>
          <mc:Choice Requires="wps">
            <w:drawing>
              <wp:inline distT="0" distB="0" distL="0" distR="0" wp14:anchorId="2A16E085" wp14:editId="4AB0204A">
                <wp:extent cx="5748765" cy="0"/>
                <wp:effectExtent l="0" t="0" r="17145" b="12700"/>
                <wp:docPr id="615536496"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5F33F90B"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AObK+r1wAAAAIBAAAPAAAAZHJz&#10;L2Rvd25yZXYueG1sTI9LT8MwEITvSPwHa5G4IOoQHqUhToVAnPugvW/jJQ7E68h2W/PvcbnAZaTR&#10;rGa+refJDuJAPvSOFdxMChDErdM9dwo272/XjyBCRNY4OCYF3xRg3pyf1Vhpd+QVHdaxE7mEQ4UK&#10;TIxjJWVoDVkMEzcS5+zDeYsxW99J7fGYy+0gy6J4kBZ7zgsGR3ox1H6t91bBdimvysU0LNinu6n5&#10;fE3lcrZS6vIiPT+BiJTi3zGc8DM6NJlp5/asgxgU5Efir+ZsVtzfgtidrGxq+R+9+QEAAP//AwBQ&#10;SwECLQAUAAYACAAAACEAtoM4kv4AAADhAQAAEwAAAAAAAAAAAAAAAAAAAAAAW0NvbnRlbnRfVHlw&#10;ZXNdLnhtbFBLAQItABQABgAIAAAAIQA4/SH/1gAAAJQBAAALAAAAAAAAAAAAAAAAAC8BAABfcmVs&#10;cy8ucmVsc1BLAQItABQABgAIAAAAIQClEJXKwAEAAN0DAAAOAAAAAAAAAAAAAAAAAC4CAABkcnMv&#10;ZTJvRG9jLnhtbFBLAQItABQABgAIAAAAIQAObK+r1wAAAAIBAAAPAAAAAAAAAAAAAAAAABoEAABk&#10;cnMvZG93bnJldi54bWxQSwUGAAAAAAQABADzAAAAHgUAAAAA&#10;" strokecolor="#3a1334 [3215]" strokeweight=".5pt">
                <v:stroke joinstyle="miter"/>
                <w10:anchorlock/>
              </v:line>
            </w:pict>
          </mc:Fallback>
        </mc:AlternateContent>
      </w:r>
    </w:p>
    <w:p w14:paraId="0E0E10B3" w14:textId="709DBFEA" w:rsidR="009656E1" w:rsidRDefault="009656E1" w:rsidP="002B39AA">
      <w:pPr>
        <w:pStyle w:val="Heading1"/>
      </w:pPr>
      <w:r>
        <w:rPr>
          <w:noProof/>
        </w:rPr>
        <w:lastRenderedPageBreak/>
        <w:drawing>
          <wp:inline distT="0" distB="0" distL="0" distR="0" wp14:anchorId="6ED86DFD" wp14:editId="57DD9A96">
            <wp:extent cx="4046220" cy="550545"/>
            <wp:effectExtent l="0" t="0" r="0" b="0"/>
            <wp:docPr id="674551228"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4551228" name="Picture 7">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4046220" cy="550545"/>
                    </a:xfrm>
                    <a:prstGeom prst="rect">
                      <a:avLst/>
                    </a:prstGeom>
                  </pic:spPr>
                </pic:pic>
              </a:graphicData>
            </a:graphic>
          </wp:inline>
        </w:drawing>
      </w:r>
    </w:p>
    <w:p w14:paraId="0FEA60B7" w14:textId="3AFA67A2" w:rsidR="002706D9" w:rsidRDefault="002706D9" w:rsidP="000320CF">
      <w:pPr>
        <w:pStyle w:val="Heading1-Blockblue"/>
      </w:pPr>
      <w:r w:rsidRPr="002706D9">
        <w:t>Te Kāhui Tika Tangata Human Rights Commission</w:t>
      </w:r>
      <w:r w:rsidR="0014404F">
        <w:t xml:space="preserve"> | </w:t>
      </w:r>
      <w:r w:rsidR="0014404F" w:rsidRPr="0014404F">
        <w:t>Te</w:t>
      </w:r>
      <w:r w:rsidR="002B39AA">
        <w:t> </w:t>
      </w:r>
      <w:r w:rsidR="0014404F" w:rsidRPr="0014404F">
        <w:t>Kāhui</w:t>
      </w:r>
      <w:r w:rsidR="002B39AA">
        <w:t> </w:t>
      </w:r>
      <w:r w:rsidR="0014404F" w:rsidRPr="0014404F">
        <w:t>Tika Tangata</w:t>
      </w:r>
    </w:p>
    <w:p w14:paraId="50880B01" w14:textId="77777777" w:rsidR="00EF24FA" w:rsidRDefault="00EF24FA" w:rsidP="00EF24FA">
      <w:pPr>
        <w:pStyle w:val="BlockText-blue"/>
        <w:rPr>
          <w:lang w:val="en-US"/>
        </w:rPr>
      </w:pPr>
      <w:r w:rsidRPr="00EF24FA">
        <w:t>人権委員会は、ニュージーランドの国家人権機関です。「</w:t>
      </w:r>
      <w:r w:rsidRPr="00EF24FA">
        <w:t>He whakamana tangata. A life of dignity for all</w:t>
      </w:r>
      <w:r w:rsidRPr="00EF24FA">
        <w:t>」（すべての人に尊厳ある生活を）が人権委員会のモットーであり、ニュージーランド住民全員の人権を守り、強化し、私たちのあらゆる活動に「ワイタンギ条約」の精神を根付かせることで、これを体現しています。</w:t>
      </w:r>
    </w:p>
    <w:p w14:paraId="4374850D" w14:textId="77777777" w:rsidR="00EF24FA" w:rsidRDefault="00EF24FA" w:rsidP="002706D9">
      <w:pPr>
        <w:pStyle w:val="BodyText"/>
        <w:rPr>
          <w:lang w:val="en-US"/>
        </w:rPr>
      </w:pPr>
      <w:r w:rsidRPr="00EF24FA">
        <w:t>人権委員会には４人の委員、先住民権利統治パートナー、およびオークランド、ウェリントン、クライストチャーチに所在する約</w:t>
      </w:r>
      <w:r w:rsidRPr="00EF24FA">
        <w:t>60</w:t>
      </w:r>
      <w:r w:rsidRPr="00EF24FA">
        <w:t>人の職員がいます。</w:t>
      </w:r>
    </w:p>
    <w:p w14:paraId="141FB12D" w14:textId="77777777" w:rsidR="00EF24FA" w:rsidRDefault="00EF24FA" w:rsidP="00EF24FA">
      <w:pPr>
        <w:pStyle w:val="BodyText"/>
      </w:pPr>
      <w:r>
        <w:rPr>
          <w:rFonts w:hint="eastAsia"/>
        </w:rPr>
        <w:t>人権委員会は様々な方法で人権を促進し、保護しています。その１つは、</w:t>
      </w:r>
      <w:r>
        <w:rPr>
          <w:rFonts w:hint="eastAsia"/>
        </w:rPr>
        <w:t>1993</w:t>
      </w:r>
      <w:r>
        <w:rPr>
          <w:rFonts w:hint="eastAsia"/>
        </w:rPr>
        <w:t>年人権法により不法とされる差別に関する苦情について、一般の人々が対処できるよう支援する、無料かつ秘密厳守のサービスです。</w:t>
      </w:r>
    </w:p>
    <w:p w14:paraId="7E88D30E" w14:textId="77777777" w:rsidR="00EF24FA" w:rsidRDefault="00EF24FA" w:rsidP="00EF24FA">
      <w:pPr>
        <w:pStyle w:val="BodyText"/>
      </w:pPr>
      <w:r>
        <w:rPr>
          <w:rFonts w:hint="eastAsia"/>
        </w:rPr>
        <w:t>委員会のケースアドバイザーと調停人は関係者と協力し、情報を提供しながら、早期解決をサポートするとの紛争解決サービスを提供します。このサービスは無料で秘密厳守です。人権委員会は苦情を捜査したり、法律違反があったかどうかを判断したりしません。</w:t>
      </w:r>
      <w:r>
        <w:rPr>
          <w:rFonts w:hint="eastAsia"/>
        </w:rPr>
        <w:t xml:space="preserve"> </w:t>
      </w:r>
    </w:p>
    <w:p w14:paraId="1DCD4B25" w14:textId="50456EF1" w:rsidR="00EF24FA" w:rsidRDefault="00EF24FA" w:rsidP="00EF24FA">
      <w:pPr>
        <w:pStyle w:val="BodyText"/>
      </w:pPr>
      <w:r>
        <w:rPr>
          <w:rFonts w:hint="eastAsia"/>
        </w:rPr>
        <w:t>人種、宗教、性別、性表現、性的指向、障害、またはその他の個人的特徴を理由に差別を受けたと思われる場合は、苦情を申し立てることができます。</w:t>
      </w:r>
      <w:r>
        <w:rPr>
          <w:rFonts w:hint="eastAsia"/>
        </w:rPr>
        <w:t xml:space="preserve"> </w:t>
      </w:r>
    </w:p>
    <w:p w14:paraId="67C8936B" w14:textId="77777777" w:rsidR="00EF24FA" w:rsidRDefault="00EF24FA" w:rsidP="00EF24FA">
      <w:pPr>
        <w:pStyle w:val="BodyText"/>
      </w:pPr>
      <w:r>
        <w:rPr>
          <w:rFonts w:hint="eastAsia"/>
        </w:rPr>
        <w:t>セクシャルハラスメントや望まない性的行為を受けた場合、あるいは誰かが自分の性的指向や性表現を変えようとしている場合にも、苦情を申し立てることができます。</w:t>
      </w:r>
      <w:r>
        <w:rPr>
          <w:rFonts w:hint="eastAsia"/>
        </w:rPr>
        <w:t xml:space="preserve"> </w:t>
      </w:r>
    </w:p>
    <w:p w14:paraId="3B74FE03" w14:textId="77777777" w:rsidR="00EF24FA" w:rsidRDefault="00EF24FA" w:rsidP="00EF24FA">
      <w:pPr>
        <w:pStyle w:val="BodyText"/>
      </w:pPr>
      <w:r>
        <w:rPr>
          <w:rFonts w:hint="eastAsia"/>
        </w:rPr>
        <w:t>差別は、雇用主、店主、教師などの個人から、またはレストランや政府機関などの組織やサービス提供者から発生することがあります。</w:t>
      </w:r>
      <w:r>
        <w:rPr>
          <w:rFonts w:hint="eastAsia"/>
        </w:rPr>
        <w:t xml:space="preserve"> </w:t>
      </w:r>
    </w:p>
    <w:p w14:paraId="54F0CB17" w14:textId="3EB8A16B" w:rsidR="00EF24FA" w:rsidRDefault="00EF24FA" w:rsidP="00EF24FA">
      <w:pPr>
        <w:pStyle w:val="BodyText"/>
        <w:rPr>
          <w:lang w:val="en-US"/>
        </w:rPr>
      </w:pPr>
      <w:r w:rsidRPr="00EF24FA">
        <w:t>人権委員会に苦情を申し立てるのは無料かつ秘密厳守です。苦情申し立ての詳細については、人権委員会のウェブサイト</w:t>
      </w:r>
      <w:r w:rsidRPr="00EF24FA">
        <w:t xml:space="preserve"> </w:t>
      </w:r>
      <w:hyperlink r:id="rId26" w:history="1">
        <w:r w:rsidRPr="00EF24FA">
          <w:rPr>
            <w:rStyle w:val="Hyperlink"/>
          </w:rPr>
          <w:t>tikatangata.org.nz</w:t>
        </w:r>
      </w:hyperlink>
      <w:r w:rsidRPr="00EF24FA">
        <w:t>をアクセスしてください。</w:t>
      </w:r>
    </w:p>
    <w:p w14:paraId="463ADBBE" w14:textId="7F70E23E" w:rsidR="00EF24FA" w:rsidRPr="00EF24FA" w:rsidRDefault="00EF24FA" w:rsidP="00EF24FA">
      <w:pPr>
        <w:pStyle w:val="BodyText"/>
        <w:rPr>
          <w:lang w:val="en-US"/>
        </w:rPr>
      </w:pPr>
      <w:hyperlink r:id="rId27" w:history="1">
        <w:r w:rsidRPr="00EF24FA">
          <w:rPr>
            <w:rStyle w:val="Hyperlink"/>
            <w:lang w:val="en-US"/>
          </w:rPr>
          <w:t>情報は、マオリ語、サモア語、トンガ語、中国語（繁体字）、中国語（簡体字）、ヒンディー語</w:t>
        </w:r>
      </w:hyperlink>
      <w:r w:rsidRPr="00EF24FA">
        <w:rPr>
          <w:lang w:val="en-US"/>
        </w:rPr>
        <w:t>で提供されており、イージーリードイングリッシュ、点字ファイル、拡大印刷、音声などのアクセス可能な形式でも提供されています。</w:t>
      </w:r>
    </w:p>
    <w:p w14:paraId="2B846E26" w14:textId="5B29E65A" w:rsidR="00EF24FA" w:rsidRDefault="00EF24FA" w:rsidP="00EF24FA">
      <w:pPr>
        <w:pStyle w:val="BodyText"/>
      </w:pPr>
      <w:r>
        <w:t xml:space="preserve">He whakamana tangata. </w:t>
      </w:r>
      <w:r>
        <w:br/>
        <w:t>A life of dignity for all.</w:t>
      </w:r>
    </w:p>
    <w:p w14:paraId="4CBDFFD4" w14:textId="12827343" w:rsidR="009656E1" w:rsidRPr="009656E1" w:rsidRDefault="00EF24FA" w:rsidP="00EF24FA">
      <w:pPr>
        <w:pStyle w:val="BodyText"/>
      </w:pPr>
      <w:r>
        <w:rPr>
          <w:rFonts w:hint="eastAsia"/>
        </w:rPr>
        <w:t>すべての人に尊厳ある人生を。</w:t>
      </w:r>
      <w:r w:rsidR="000320CF">
        <w:rPr>
          <w:noProof/>
        </w:rPr>
        <mc:AlternateContent>
          <mc:Choice Requires="wps">
            <w:drawing>
              <wp:inline distT="0" distB="0" distL="0" distR="0" wp14:anchorId="25255EE6" wp14:editId="25B65AC6">
                <wp:extent cx="5748765" cy="0"/>
                <wp:effectExtent l="0" t="0" r="17145" b="12700"/>
                <wp:docPr id="1223218756"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34912B3F"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AObK+r1wAAAAIBAAAPAAAAZHJz&#10;L2Rvd25yZXYueG1sTI9LT8MwEITvSPwHa5G4IOoQHqUhToVAnPugvW/jJQ7E68h2W/PvcbnAZaTR&#10;rGa+refJDuJAPvSOFdxMChDErdM9dwo272/XjyBCRNY4OCYF3xRg3pyf1Vhpd+QVHdaxE7mEQ4UK&#10;TIxjJWVoDVkMEzcS5+zDeYsxW99J7fGYy+0gy6J4kBZ7zgsGR3ox1H6t91bBdimvysU0LNinu6n5&#10;fE3lcrZS6vIiPT+BiJTi3zGc8DM6NJlp5/asgxgU5Efir+ZsVtzfgtidrGxq+R+9+QEAAP//AwBQ&#10;SwECLQAUAAYACAAAACEAtoM4kv4AAADhAQAAEwAAAAAAAAAAAAAAAAAAAAAAW0NvbnRlbnRfVHlw&#10;ZXNdLnhtbFBLAQItABQABgAIAAAAIQA4/SH/1gAAAJQBAAALAAAAAAAAAAAAAAAAAC8BAABfcmVs&#10;cy8ucmVsc1BLAQItABQABgAIAAAAIQClEJXKwAEAAN0DAAAOAAAAAAAAAAAAAAAAAC4CAABkcnMv&#10;ZTJvRG9jLnhtbFBLAQItABQABgAIAAAAIQAObK+r1wAAAAIBAAAPAAAAAAAAAAAAAAAAABoEAABk&#10;cnMvZG93bnJldi54bWxQSwUGAAAAAAQABADzAAAAHgUAAAAA&#10;" strokecolor="#3a1334 [3215]" strokeweight=".5pt">
                <v:stroke joinstyle="miter"/>
                <w10:anchorlock/>
              </v:line>
            </w:pict>
          </mc:Fallback>
        </mc:AlternateContent>
      </w:r>
    </w:p>
    <w:p w14:paraId="13506822" w14:textId="77777777" w:rsidR="009656E1" w:rsidRPr="009656E1" w:rsidRDefault="009656E1" w:rsidP="002B39AA">
      <w:pPr>
        <w:pStyle w:val="Heading1"/>
      </w:pPr>
      <w:r w:rsidRPr="009656E1">
        <w:rPr>
          <w:noProof/>
        </w:rPr>
        <w:drawing>
          <wp:inline distT="0" distB="0" distL="0" distR="0" wp14:anchorId="7FA6965A" wp14:editId="550A825C">
            <wp:extent cx="3564198" cy="997527"/>
            <wp:effectExtent l="0" t="0" r="0" b="0"/>
            <wp:docPr id="963259055"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3259055" name="Picture 8">
                      <a:extLst>
                        <a:ext uri="{C183D7F6-B498-43B3-948B-1728B52AA6E4}">
                          <adec:decorative xmlns:adec="http://schemas.microsoft.com/office/drawing/2017/decorative" val="1"/>
                        </a:ext>
                      </a:extLst>
                    </pic:cNvPr>
                    <pic:cNvPicPr/>
                  </pic:nvPicPr>
                  <pic:blipFill>
                    <a:blip r:embed="rId28">
                      <a:extLst>
                        <a:ext uri="{96DAC541-7B7A-43D3-8B79-37D633B846F1}">
                          <asvg:svgBlip xmlns:asvg="http://schemas.microsoft.com/office/drawing/2016/SVG/main" r:embed="rId29"/>
                        </a:ext>
                      </a:extLst>
                    </a:blip>
                    <a:srcRect t="2673" b="2673"/>
                    <a:stretch>
                      <a:fillRect/>
                    </a:stretch>
                  </pic:blipFill>
                  <pic:spPr bwMode="auto">
                    <a:xfrm>
                      <a:off x="0" y="0"/>
                      <a:ext cx="3580654" cy="1002133"/>
                    </a:xfrm>
                    <a:prstGeom prst="rect">
                      <a:avLst/>
                    </a:prstGeom>
                    <a:extLst>
                      <a:ext uri="{53640926-AAD7-44D8-BBD7-CCE9431645EC}">
                        <a14:shadowObscured xmlns:a14="http://schemas.microsoft.com/office/drawing/2010/main"/>
                      </a:ext>
                    </a:extLst>
                  </pic:spPr>
                </pic:pic>
              </a:graphicData>
            </a:graphic>
          </wp:inline>
        </w:drawing>
      </w:r>
    </w:p>
    <w:p w14:paraId="45D4FAA4" w14:textId="479DFF1A" w:rsidR="002706D9" w:rsidRDefault="002706D9" w:rsidP="008E722D">
      <w:pPr>
        <w:pStyle w:val="Heading1-Blockblue"/>
        <w:spacing w:before="240"/>
      </w:pPr>
      <w:r w:rsidRPr="002706D9">
        <w:t>Ombudsman</w:t>
      </w:r>
      <w:r w:rsidR="0014404F">
        <w:t xml:space="preserve"> </w:t>
      </w:r>
      <w:r w:rsidR="0014404F" w:rsidRPr="0014404F">
        <w:t xml:space="preserve">| </w:t>
      </w:r>
      <w:r w:rsidR="0014404F" w:rsidRPr="000320CF">
        <w:t>Kaitiaki Mana Tangata</w:t>
      </w:r>
    </w:p>
    <w:p w14:paraId="7441A56D" w14:textId="77777777" w:rsidR="00EF24FA" w:rsidRDefault="00EF24FA" w:rsidP="00EF24FA">
      <w:pPr>
        <w:pStyle w:val="BlockText-blue"/>
        <w:rPr>
          <w:lang w:val="en-US"/>
        </w:rPr>
      </w:pPr>
      <w:r w:rsidRPr="00EF24FA">
        <w:t>オンブズマン（行政監察官）は、中央政府や地方自治体を含む政府機関との間で問題が発生した場合に支援を提供します。例えば、社会開発省やニュージーランド移民局、学校、地方議会などとの問題です。</w:t>
      </w:r>
    </w:p>
    <w:p w14:paraId="72E683C2" w14:textId="77777777" w:rsidR="00EF24FA" w:rsidRPr="00EF24FA" w:rsidRDefault="00EF24FA" w:rsidP="00EF24FA">
      <w:pPr>
        <w:pStyle w:val="BodyText"/>
      </w:pPr>
      <w:r w:rsidRPr="00EF24FA">
        <w:t>オンブズマンへの問い合わせや苦情の申し立ては無料で、誰でも行うことができます。</w:t>
      </w:r>
    </w:p>
    <w:p w14:paraId="73CDECA6" w14:textId="77777777" w:rsidR="00EF24FA" w:rsidRPr="00EF24FA" w:rsidRDefault="00EF24FA" w:rsidP="00EF24FA">
      <w:r w:rsidRPr="00EF24FA">
        <w:t>政府機関の行動や決定に不満があり、それが不公平、不合理、または間違っていると思われる場合は、オンブズマンに苦情を申し立てることができます。受けた苦情は慎重に検討されます。オンブズマンは、先に関係政府機関に苦情を申し立てるように求める場合があり、その方法についてアドバイスを提供できます。または、懸念を提起できる他の方法についても教えてくれます。オンブズマンは、苦情の解決や調査にも協力します。</w:t>
      </w:r>
      <w:r w:rsidRPr="00EF24FA">
        <w:t xml:space="preserve"> </w:t>
      </w:r>
    </w:p>
    <w:p w14:paraId="3DFCA13A" w14:textId="77777777" w:rsidR="00EF24FA" w:rsidRPr="00EF24FA" w:rsidRDefault="00EF24FA" w:rsidP="00EF24FA">
      <w:r w:rsidRPr="00EF24FA">
        <w:t>また、政府機関が情報の提供を拒否した場合は、オンブズマンに苦情を申し立てることもできます。</w:t>
      </w:r>
      <w:r w:rsidRPr="00EF24FA">
        <w:t xml:space="preserve"> </w:t>
      </w:r>
    </w:p>
    <w:p w14:paraId="1FC210E7" w14:textId="77777777" w:rsidR="00EF24FA" w:rsidRPr="00EF24FA" w:rsidRDefault="00EF24FA" w:rsidP="00EF24FA">
      <w:r w:rsidRPr="00EF24FA">
        <w:lastRenderedPageBreak/>
        <w:t>その他、オンブズマンは、職場での重大な不正行為を告発したい人や、告発を行う際にどのように保護されるかについてのアドバイスが必要な人にも支援を提供します。オンブズマンは、自ら告発を調査するか、またはその他の適切な機関に照会することもあります。</w:t>
      </w:r>
    </w:p>
    <w:p w14:paraId="730F37CB" w14:textId="77777777" w:rsidR="00EF24FA" w:rsidRPr="00EF24FA" w:rsidRDefault="00EF24FA" w:rsidP="00EF24FA">
      <w:r w:rsidRPr="00EF24FA">
        <w:t>オンブズマンに連絡することで、相手と問題になることはありません。オンブズマンは、受けた懸念を解決するために必要がない限り、告発した人の懸念を他人に話すことはできません。</w:t>
      </w:r>
      <w:r w:rsidRPr="00EF24FA">
        <w:t xml:space="preserve"> </w:t>
      </w:r>
    </w:p>
    <w:p w14:paraId="29DC6AB2" w14:textId="77777777" w:rsidR="00EF24FA" w:rsidRPr="00EF24FA" w:rsidRDefault="00EF24FA" w:rsidP="00EF24FA">
      <w:r w:rsidRPr="00EF24FA">
        <w:t>オンブズマンは中立な立場なので、法的な助言を提供したり、弁護士や代理人として行動したりすることはありません。</w:t>
      </w:r>
    </w:p>
    <w:p w14:paraId="6E554D3E" w14:textId="77777777" w:rsidR="00EF24FA" w:rsidRDefault="00EF24FA" w:rsidP="00EF24FA">
      <w:pPr>
        <w:pStyle w:val="Heading2"/>
        <w:rPr>
          <w:lang w:val="en-US"/>
        </w:rPr>
      </w:pPr>
      <w:r w:rsidRPr="00EF24FA">
        <w:t>不明な点がある場合、</w:t>
      </w:r>
    </w:p>
    <w:p w14:paraId="0C8B9A63" w14:textId="0D9A2A4C" w:rsidR="00EF24FA" w:rsidRDefault="00EF24FA" w:rsidP="00EF24FA">
      <w:pPr>
        <w:pStyle w:val="BodyText"/>
        <w:rPr>
          <w:lang w:val="en-US"/>
        </w:rPr>
      </w:pPr>
      <w:r w:rsidRPr="00EF24FA">
        <w:t>または苦情を申し立てたい場合は、以下の方法でオンブズマンに連絡することができます。</w:t>
      </w:r>
    </w:p>
    <w:p w14:paraId="19510A57" w14:textId="542A7EAD" w:rsidR="00EF24FA" w:rsidRPr="00EF24FA" w:rsidRDefault="00EF24FA" w:rsidP="00EF24FA">
      <w:pPr>
        <w:pStyle w:val="ListBullet"/>
        <w:rPr>
          <w:lang w:val="en-US"/>
        </w:rPr>
      </w:pPr>
      <w:r w:rsidRPr="00B336E2">
        <w:rPr>
          <w:rStyle w:val="Strong"/>
          <w:rFonts w:hint="eastAsia"/>
        </w:rPr>
        <w:t>フリーダイヤル：</w:t>
      </w:r>
      <w:hyperlink r:id="rId30" w:history="1">
        <w:r w:rsidRPr="00147C67">
          <w:rPr>
            <w:rStyle w:val="Hyperlink"/>
          </w:rPr>
          <w:t>0800 802 602</w:t>
        </w:r>
      </w:hyperlink>
    </w:p>
    <w:p w14:paraId="70917943" w14:textId="2290405F" w:rsidR="00EF24FA" w:rsidRPr="00EF24FA" w:rsidRDefault="00EF24FA" w:rsidP="00EF24FA">
      <w:pPr>
        <w:pStyle w:val="ListBullet"/>
        <w:rPr>
          <w:lang w:val="en-US"/>
        </w:rPr>
      </w:pPr>
      <w:r w:rsidRPr="00B336E2">
        <w:rPr>
          <w:rFonts w:hint="eastAsia"/>
          <w:lang w:val="en-US"/>
        </w:rPr>
        <w:t>以下のオンブズマンのウェブサイトの苦情フォームからオンラインでアクセス：</w:t>
      </w:r>
      <w:r w:rsidR="00B336E2">
        <w:rPr>
          <w:lang w:val="en-US"/>
        </w:rPr>
        <w:br/>
      </w:r>
      <w:hyperlink r:id="rId31" w:history="1">
        <w:r w:rsidRPr="00B336E2">
          <w:rPr>
            <w:rStyle w:val="Hyperlink"/>
            <w:rFonts w:hint="eastAsia"/>
            <w:lang w:val="en-US"/>
          </w:rPr>
          <w:t>https://www.ombudsman.parliament.nz/</w:t>
        </w:r>
      </w:hyperlink>
      <w:r w:rsidRPr="00B336E2">
        <w:rPr>
          <w:rStyle w:val="Strong"/>
          <w:rFonts w:hint="eastAsia"/>
          <w:lang w:val="en-US"/>
        </w:rPr>
        <w:t>をアクセスして</w:t>
      </w:r>
      <w:r w:rsidRPr="00EF24FA">
        <w:rPr>
          <w:rFonts w:hint="eastAsia"/>
          <w:lang w:val="en-US"/>
        </w:rPr>
        <w:t>、</w:t>
      </w:r>
      <w:r w:rsidRPr="00EF24FA">
        <w:rPr>
          <w:rFonts w:hint="eastAsia"/>
          <w:lang w:val="en-US"/>
        </w:rPr>
        <w:t xml:space="preserve"> </w:t>
      </w:r>
      <w:r w:rsidRPr="00EF24FA">
        <w:rPr>
          <w:rFonts w:hint="eastAsia"/>
          <w:lang w:val="en-US"/>
        </w:rPr>
        <w:t>「</w:t>
      </w:r>
      <w:r w:rsidRPr="00EF24FA">
        <w:rPr>
          <w:rFonts w:hint="eastAsia"/>
          <w:lang w:val="en-US"/>
        </w:rPr>
        <w:t>Get help (for the public)</w:t>
      </w:r>
      <w:r w:rsidRPr="00EF24FA">
        <w:rPr>
          <w:rFonts w:hint="eastAsia"/>
          <w:lang w:val="en-US"/>
        </w:rPr>
        <w:t>」をクリックしてください</w:t>
      </w:r>
    </w:p>
    <w:p w14:paraId="6E4700B4" w14:textId="623EEF87" w:rsidR="00EF24FA" w:rsidRPr="00EF24FA" w:rsidRDefault="00EF24FA" w:rsidP="00EF24FA">
      <w:pPr>
        <w:pStyle w:val="ListBullet"/>
        <w:rPr>
          <w:lang w:val="en-US"/>
        </w:rPr>
      </w:pPr>
      <w:r w:rsidRPr="00B336E2">
        <w:rPr>
          <w:rStyle w:val="Strong"/>
          <w:rFonts w:hint="eastAsia"/>
          <w:lang w:val="en-US"/>
        </w:rPr>
        <w:t>メール：</w:t>
      </w:r>
      <w:hyperlink r:id="rId32" w:history="1">
        <w:r w:rsidRPr="00B336E2">
          <w:rPr>
            <w:rStyle w:val="Hyperlink"/>
            <w:lang w:val="en-US"/>
          </w:rPr>
          <w:t>info@ombudsman.parliament.nz</w:t>
        </w:r>
      </w:hyperlink>
    </w:p>
    <w:p w14:paraId="61E69533" w14:textId="7A39CF98" w:rsidR="00EF24FA" w:rsidRPr="00EF24FA" w:rsidRDefault="00EF24FA" w:rsidP="00EF24FA">
      <w:pPr>
        <w:pStyle w:val="ListBullet"/>
        <w:rPr>
          <w:lang w:val="en-US"/>
        </w:rPr>
      </w:pPr>
      <w:r w:rsidRPr="00B336E2">
        <w:rPr>
          <w:rStyle w:val="Strong"/>
          <w:rFonts w:hint="eastAsia"/>
        </w:rPr>
        <w:t>郵便：</w:t>
      </w:r>
      <w:r w:rsidRPr="00EF24FA">
        <w:rPr>
          <w:rFonts w:hint="eastAsia"/>
          <w:lang w:val="en-US"/>
        </w:rPr>
        <w:t>The Ombudsman, PO Box 10152, Wellington 6143</w:t>
      </w:r>
    </w:p>
    <w:p w14:paraId="2D552780" w14:textId="4BCAA7A4" w:rsidR="00B336E2" w:rsidRPr="00B336E2" w:rsidRDefault="00B336E2" w:rsidP="00B336E2">
      <w:pPr>
        <w:pStyle w:val="BodyText"/>
      </w:pPr>
      <w:hyperlink r:id="rId33" w:history="1">
        <w:r w:rsidRPr="00B336E2">
          <w:rPr>
            <w:rStyle w:val="Hyperlink"/>
          </w:rPr>
          <w:t>オンブズマンのウェブサイト</w:t>
        </w:r>
      </w:hyperlink>
      <w:r w:rsidRPr="00B336E2">
        <w:t>では、様々な言語や形式で役立つリソースや出版物が表示されています。</w:t>
      </w:r>
    </w:p>
    <w:sectPr w:rsidR="00B336E2" w:rsidRPr="00B336E2" w:rsidSect="00C175E5">
      <w:headerReference w:type="default" r:id="rId34"/>
      <w:footerReference w:type="even" r:id="rId35"/>
      <w:footerReference w:type="default" r:id="rId36"/>
      <w:headerReference w:type="first" r:id="rId37"/>
      <w:footerReference w:type="first" r:id="rId38"/>
      <w:pgSz w:w="11906" w:h="16838"/>
      <w:pgMar w:top="2268" w:right="1418" w:bottom="1418" w:left="1418" w:header="57" w:footer="7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7C82F5" w14:textId="77777777" w:rsidR="0078612A" w:rsidRDefault="0078612A" w:rsidP="003203FA">
      <w:pPr>
        <w:spacing w:after="0" w:line="240" w:lineRule="auto"/>
      </w:pPr>
      <w:r>
        <w:separator/>
      </w:r>
    </w:p>
  </w:endnote>
  <w:endnote w:type="continuationSeparator" w:id="0">
    <w:p w14:paraId="4FB5F26A" w14:textId="77777777" w:rsidR="0078612A" w:rsidRDefault="0078612A" w:rsidP="003203FA">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Acumin Pro">
    <w:panose1 w:val="020B0504020202020204"/>
    <w:charset w:val="00"/>
    <w:family w:val="swiss"/>
    <w:notTrueType/>
    <w:pitch w:val="variable"/>
    <w:sig w:usb0="20000007" w:usb1="00000001" w:usb2="00000000" w:usb3="00000000" w:csb0="00000193" w:csb1="00000000"/>
  </w:font>
  <w:font w:name="Yu Gothic Medium">
    <w:panose1 w:val="020B0500000000000000"/>
    <w:charset w:val="80"/>
    <w:family w:val="swiss"/>
    <w:pitch w:val="variable"/>
    <w:sig w:usb0="E00002FF" w:usb1="2AC7FDFF" w:usb2="00000016"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264222373"/>
      <w:docPartObj>
        <w:docPartGallery w:val="Page Numbers (Bottom of Page)"/>
        <w:docPartUnique/>
      </w:docPartObj>
    </w:sdtPr>
    <w:sdtEndPr>
      <w:rPr>
        <w:rStyle w:val="PageNumber"/>
      </w:rPr>
    </w:sdtEndPr>
    <w:sdtContent>
      <w:p w14:paraId="0016995F" w14:textId="5C5C41BE" w:rsidR="00005014" w:rsidRDefault="0000501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p w14:paraId="6CA4D70C" w14:textId="77777777" w:rsidR="00005014" w:rsidRDefault="00005014" w:rsidP="00005014">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53485328"/>
      <w:docPartObj>
        <w:docPartGallery w:val="Page Numbers (Bottom of Page)"/>
        <w:docPartUnique/>
      </w:docPartObj>
    </w:sdtPr>
    <w:sdtEndPr>
      <w:rPr>
        <w:rStyle w:val="PageNumber"/>
      </w:rPr>
    </w:sdtEndPr>
    <w:sdtContent>
      <w:p w14:paraId="12D862BA" w14:textId="04F59003" w:rsidR="00005014" w:rsidRDefault="0000501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sdtContent>
  </w:sdt>
  <w:p w14:paraId="6F486B25" w14:textId="4A92B0F1" w:rsidR="00C3158A" w:rsidRPr="005938A7" w:rsidRDefault="00C13C0A" w:rsidP="005938A7">
    <w:pPr>
      <w:pStyle w:val="Footer"/>
    </w:pPr>
    <w:fldSimple w:instr=" STYLEREF Title \* MERGEFORMAT ">
      <w:r w:rsidR="00211397">
        <w:rPr>
          <w:rFonts w:hint="eastAsia"/>
          <w:noProof/>
        </w:rPr>
        <w:t>ニュージーランド政府機関に関する情報</w:t>
      </w:r>
    </w:fldSimple>
    <w:r w:rsidR="00005014" w:rsidRPr="005938A7">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514814168"/>
      <w:docPartObj>
        <w:docPartGallery w:val="Page Numbers (Bottom of Page)"/>
        <w:docPartUnique/>
      </w:docPartObj>
    </w:sdtPr>
    <w:sdtEndPr>
      <w:rPr>
        <w:rStyle w:val="PageNumber"/>
      </w:rPr>
    </w:sdtEndPr>
    <w:sdtContent>
      <w:p w14:paraId="2DFC1016" w14:textId="77777777" w:rsidR="00E44CFE" w:rsidRDefault="00E44CFE" w:rsidP="00E44CFE">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t>2</w:t>
        </w:r>
        <w:r>
          <w:rPr>
            <w:rStyle w:val="PageNumber"/>
          </w:rPr>
          <w:fldChar w:fldCharType="end"/>
        </w:r>
      </w:p>
    </w:sdtContent>
  </w:sdt>
  <w:p w14:paraId="167AC58B" w14:textId="2BC3BCFB" w:rsidR="00C3158A" w:rsidRPr="00E44CFE" w:rsidRDefault="004E04C6" w:rsidP="00E44CFE">
    <w:pPr>
      <w:pStyle w:val="Footer"/>
    </w:pPr>
    <w:fldSimple w:instr=" STYLEREF Title \* MERGEFORMAT ">
      <w:r>
        <w:rPr>
          <w:noProof/>
        </w:rPr>
        <w:t>Information on New Zealand Government agencies</w:t>
      </w:r>
    </w:fldSimple>
    <w:r w:rsidR="00E44CFE">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62DD28" w14:textId="77777777" w:rsidR="0078612A" w:rsidRDefault="0078612A" w:rsidP="003203FA">
      <w:pPr>
        <w:spacing w:after="0" w:line="240" w:lineRule="auto"/>
      </w:pPr>
      <w:r>
        <w:separator/>
      </w:r>
    </w:p>
  </w:footnote>
  <w:footnote w:type="continuationSeparator" w:id="0">
    <w:p w14:paraId="4E61AFF8" w14:textId="77777777" w:rsidR="0078612A" w:rsidRDefault="0078612A" w:rsidP="003203FA">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3C0B9E" w14:textId="305767A6" w:rsidR="00A00B0E" w:rsidRDefault="00F433A6">
    <w:pPr>
      <w:pStyle w:val="Header"/>
    </w:pPr>
    <w:r>
      <w:rPr>
        <w:noProof/>
      </w:rPr>
      <w:drawing>
        <wp:anchor distT="0" distB="0" distL="114300" distR="114300" simplePos="0" relativeHeight="251659264" behindDoc="0" locked="0" layoutInCell="1" allowOverlap="1" wp14:anchorId="24300EF8" wp14:editId="55BEF07D">
          <wp:simplePos x="0" y="0"/>
          <wp:positionH relativeFrom="column">
            <wp:posOffset>-900430</wp:posOffset>
          </wp:positionH>
          <wp:positionV relativeFrom="paragraph">
            <wp:posOffset>-36830</wp:posOffset>
          </wp:positionV>
          <wp:extent cx="7559675" cy="1181100"/>
          <wp:effectExtent l="0" t="0" r="0" b="0"/>
          <wp:wrapSquare wrapText="bothSides"/>
          <wp:docPr id="839355844"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9355844" name="Picture 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675" cy="1181100"/>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B48ADC" w14:textId="2A110CD9" w:rsidR="001C6535" w:rsidRDefault="001C6535">
    <w:pPr>
      <w:pStyle w:val="Header"/>
    </w:pPr>
    <w:r>
      <w:rPr>
        <w:noProof/>
      </w:rPr>
      <w:drawing>
        <wp:anchor distT="0" distB="215900" distL="114300" distR="114300" simplePos="0" relativeHeight="251658240" behindDoc="0" locked="0" layoutInCell="1" allowOverlap="1" wp14:anchorId="6B26ADEE" wp14:editId="6FB84BCE">
          <wp:simplePos x="0" y="0"/>
          <wp:positionH relativeFrom="column">
            <wp:posOffset>-900592</wp:posOffset>
          </wp:positionH>
          <wp:positionV relativeFrom="page">
            <wp:posOffset>-14</wp:posOffset>
          </wp:positionV>
          <wp:extent cx="7560000" cy="1435764"/>
          <wp:effectExtent l="0" t="0" r="0" b="0"/>
          <wp:wrapTopAndBottom/>
          <wp:docPr id="10664563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500658"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7560000" cy="1435764"/>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BC940C06"/>
    <w:lvl w:ilvl="0">
      <w:start w:val="1"/>
      <w:numFmt w:val="lowerLetter"/>
      <w:pStyle w:val="ListNumber2"/>
      <w:lvlText w:val="%1)"/>
      <w:lvlJc w:val="left"/>
      <w:pPr>
        <w:ind w:left="680" w:hanging="340"/>
      </w:pPr>
      <w:rPr>
        <w:rFonts w:hint="default"/>
      </w:rPr>
    </w:lvl>
  </w:abstractNum>
  <w:abstractNum w:abstractNumId="1" w15:restartNumberingAfterBreak="0">
    <w:nsid w:val="FFFFFF83"/>
    <w:multiLevelType w:val="singleLevel"/>
    <w:tmpl w:val="F94EBE34"/>
    <w:lvl w:ilvl="0">
      <w:start w:val="1"/>
      <w:numFmt w:val="bullet"/>
      <w:pStyle w:val="ListBullet2"/>
      <w:lvlText w:val=""/>
      <w:lvlJc w:val="left"/>
      <w:pPr>
        <w:tabs>
          <w:tab w:val="num" w:pos="680"/>
        </w:tabs>
        <w:ind w:left="680" w:hanging="340"/>
      </w:pPr>
      <w:rPr>
        <w:rFonts w:ascii="Symbol" w:hAnsi="Symbol" w:hint="default"/>
      </w:rPr>
    </w:lvl>
  </w:abstractNum>
  <w:abstractNum w:abstractNumId="2" w15:restartNumberingAfterBreak="0">
    <w:nsid w:val="FFFFFF88"/>
    <w:multiLevelType w:val="singleLevel"/>
    <w:tmpl w:val="6C2AE728"/>
    <w:lvl w:ilvl="0">
      <w:start w:val="1"/>
      <w:numFmt w:val="decimal"/>
      <w:pStyle w:val="ListNumber"/>
      <w:lvlText w:val="%1."/>
      <w:lvlJc w:val="left"/>
      <w:pPr>
        <w:tabs>
          <w:tab w:val="num" w:pos="340"/>
        </w:tabs>
        <w:ind w:left="340" w:hanging="340"/>
      </w:pPr>
      <w:rPr>
        <w:rFonts w:hint="default"/>
      </w:rPr>
    </w:lvl>
  </w:abstractNum>
  <w:abstractNum w:abstractNumId="3" w15:restartNumberingAfterBreak="0">
    <w:nsid w:val="FFFFFF89"/>
    <w:multiLevelType w:val="singleLevel"/>
    <w:tmpl w:val="E7761BBE"/>
    <w:lvl w:ilvl="0">
      <w:start w:val="1"/>
      <w:numFmt w:val="bullet"/>
      <w:pStyle w:val="ListBullet"/>
      <w:lvlText w:val=""/>
      <w:lvlJc w:val="left"/>
      <w:pPr>
        <w:tabs>
          <w:tab w:val="num" w:pos="340"/>
        </w:tabs>
        <w:ind w:left="340" w:hanging="340"/>
      </w:pPr>
      <w:rPr>
        <w:rFonts w:ascii="Symbol" w:hAnsi="Symbol" w:hint="default"/>
      </w:rPr>
    </w:lvl>
  </w:abstractNum>
  <w:abstractNum w:abstractNumId="4" w15:restartNumberingAfterBreak="0">
    <w:nsid w:val="022C7154"/>
    <w:multiLevelType w:val="hybridMultilevel"/>
    <w:tmpl w:val="F1D4F6AC"/>
    <w:lvl w:ilvl="0" w:tplc="AAE82F30">
      <w:start w:val="1"/>
      <w:numFmt w:val="bullet"/>
      <w:pStyle w:val="ListBullet-Blockred"/>
      <w:lvlText w:val=""/>
      <w:lvlJc w:val="left"/>
      <w:pPr>
        <w:tabs>
          <w:tab w:val="num" w:pos="357"/>
        </w:tabs>
        <w:ind w:left="357" w:hanging="357"/>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97813659">
    <w:abstractNumId w:val="3"/>
  </w:num>
  <w:num w:numId="2" w16cid:durableId="140386535">
    <w:abstractNumId w:val="1"/>
  </w:num>
  <w:num w:numId="3" w16cid:durableId="1296106455">
    <w:abstractNumId w:val="2"/>
  </w:num>
  <w:num w:numId="4" w16cid:durableId="456337962">
    <w:abstractNumId w:val="0"/>
  </w:num>
  <w:num w:numId="5" w16cid:durableId="936450852">
    <w:abstractNumId w:val="2"/>
  </w:num>
  <w:num w:numId="6" w16cid:durableId="126361001">
    <w:abstractNumId w:val="2"/>
  </w:num>
  <w:num w:numId="7" w16cid:durableId="1470128705">
    <w:abstractNumId w:val="0"/>
  </w:num>
  <w:num w:numId="8" w16cid:durableId="93869408">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removePersonalInformation/>
  <w:removeDateAndTime/>
  <w:bordersDoNotSurroundHeader/>
  <w:bordersDoNotSurroundFooter/>
  <w:hideSpellingErrors/>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5086A"/>
    <w:rsid w:val="00001B8A"/>
    <w:rsid w:val="0000433F"/>
    <w:rsid w:val="00005014"/>
    <w:rsid w:val="000320CF"/>
    <w:rsid w:val="000574EE"/>
    <w:rsid w:val="00062740"/>
    <w:rsid w:val="0007208F"/>
    <w:rsid w:val="000F1B0D"/>
    <w:rsid w:val="001208B7"/>
    <w:rsid w:val="001356A0"/>
    <w:rsid w:val="0014404F"/>
    <w:rsid w:val="00145874"/>
    <w:rsid w:val="00147C67"/>
    <w:rsid w:val="001506D1"/>
    <w:rsid w:val="00156F78"/>
    <w:rsid w:val="00163D4B"/>
    <w:rsid w:val="00173958"/>
    <w:rsid w:val="00174AD2"/>
    <w:rsid w:val="00176763"/>
    <w:rsid w:val="001A2F90"/>
    <w:rsid w:val="001A5143"/>
    <w:rsid w:val="001C6535"/>
    <w:rsid w:val="001E2DA0"/>
    <w:rsid w:val="001F73E2"/>
    <w:rsid w:val="00211397"/>
    <w:rsid w:val="00216FAA"/>
    <w:rsid w:val="00243BA5"/>
    <w:rsid w:val="0025086A"/>
    <w:rsid w:val="00260410"/>
    <w:rsid w:val="002706D9"/>
    <w:rsid w:val="00283E5C"/>
    <w:rsid w:val="00283F12"/>
    <w:rsid w:val="002B39AA"/>
    <w:rsid w:val="002B66B0"/>
    <w:rsid w:val="002E302F"/>
    <w:rsid w:val="002F45FF"/>
    <w:rsid w:val="002F771B"/>
    <w:rsid w:val="0030098D"/>
    <w:rsid w:val="003203FA"/>
    <w:rsid w:val="00331388"/>
    <w:rsid w:val="0037394A"/>
    <w:rsid w:val="003B77FE"/>
    <w:rsid w:val="00470736"/>
    <w:rsid w:val="004873E6"/>
    <w:rsid w:val="004C4BBF"/>
    <w:rsid w:val="004E04C6"/>
    <w:rsid w:val="0050537A"/>
    <w:rsid w:val="00557B9A"/>
    <w:rsid w:val="0057499B"/>
    <w:rsid w:val="00581148"/>
    <w:rsid w:val="005938A7"/>
    <w:rsid w:val="005A52F5"/>
    <w:rsid w:val="005B1E97"/>
    <w:rsid w:val="005D7ADC"/>
    <w:rsid w:val="005F48E2"/>
    <w:rsid w:val="005F6710"/>
    <w:rsid w:val="00610D12"/>
    <w:rsid w:val="00615F8E"/>
    <w:rsid w:val="0064555D"/>
    <w:rsid w:val="006464CD"/>
    <w:rsid w:val="00650EC8"/>
    <w:rsid w:val="006760FA"/>
    <w:rsid w:val="00697638"/>
    <w:rsid w:val="006B03C9"/>
    <w:rsid w:val="006C7B6F"/>
    <w:rsid w:val="006E3E1C"/>
    <w:rsid w:val="006E5D37"/>
    <w:rsid w:val="00722A26"/>
    <w:rsid w:val="00751026"/>
    <w:rsid w:val="00751450"/>
    <w:rsid w:val="007640A3"/>
    <w:rsid w:val="00764951"/>
    <w:rsid w:val="007825EA"/>
    <w:rsid w:val="0078612A"/>
    <w:rsid w:val="007A7241"/>
    <w:rsid w:val="007D05F2"/>
    <w:rsid w:val="007E4B0A"/>
    <w:rsid w:val="00803AE8"/>
    <w:rsid w:val="00804EF5"/>
    <w:rsid w:val="00821F3E"/>
    <w:rsid w:val="0082206A"/>
    <w:rsid w:val="00846958"/>
    <w:rsid w:val="0087679D"/>
    <w:rsid w:val="008D0269"/>
    <w:rsid w:val="008E347A"/>
    <w:rsid w:val="008E722D"/>
    <w:rsid w:val="008F35D4"/>
    <w:rsid w:val="008F4395"/>
    <w:rsid w:val="00901AB8"/>
    <w:rsid w:val="00947C98"/>
    <w:rsid w:val="0096563A"/>
    <w:rsid w:val="009656E1"/>
    <w:rsid w:val="009C4425"/>
    <w:rsid w:val="009D4E00"/>
    <w:rsid w:val="00A00B0E"/>
    <w:rsid w:val="00A07F38"/>
    <w:rsid w:val="00A11535"/>
    <w:rsid w:val="00A3082C"/>
    <w:rsid w:val="00A3473B"/>
    <w:rsid w:val="00A45B55"/>
    <w:rsid w:val="00A700F9"/>
    <w:rsid w:val="00A94A35"/>
    <w:rsid w:val="00AD2AC1"/>
    <w:rsid w:val="00AF4B8B"/>
    <w:rsid w:val="00B06B12"/>
    <w:rsid w:val="00B336E2"/>
    <w:rsid w:val="00B47F13"/>
    <w:rsid w:val="00B56EE3"/>
    <w:rsid w:val="00B71584"/>
    <w:rsid w:val="00B775AF"/>
    <w:rsid w:val="00C00AB2"/>
    <w:rsid w:val="00C13C0A"/>
    <w:rsid w:val="00C175E5"/>
    <w:rsid w:val="00C3158A"/>
    <w:rsid w:val="00C60285"/>
    <w:rsid w:val="00C625A9"/>
    <w:rsid w:val="00C76402"/>
    <w:rsid w:val="00CA655F"/>
    <w:rsid w:val="00CB0218"/>
    <w:rsid w:val="00CD6397"/>
    <w:rsid w:val="00CE154F"/>
    <w:rsid w:val="00D14085"/>
    <w:rsid w:val="00D81B51"/>
    <w:rsid w:val="00D9153F"/>
    <w:rsid w:val="00DA7D4F"/>
    <w:rsid w:val="00DD0188"/>
    <w:rsid w:val="00DD0442"/>
    <w:rsid w:val="00DD6E5B"/>
    <w:rsid w:val="00DE1FE4"/>
    <w:rsid w:val="00DE212B"/>
    <w:rsid w:val="00DE65C9"/>
    <w:rsid w:val="00DE759A"/>
    <w:rsid w:val="00E27A8D"/>
    <w:rsid w:val="00E3256F"/>
    <w:rsid w:val="00E44CFE"/>
    <w:rsid w:val="00E46A23"/>
    <w:rsid w:val="00E4798B"/>
    <w:rsid w:val="00E52C85"/>
    <w:rsid w:val="00E554F1"/>
    <w:rsid w:val="00E851D8"/>
    <w:rsid w:val="00E9654C"/>
    <w:rsid w:val="00EA1B13"/>
    <w:rsid w:val="00EC2D0D"/>
    <w:rsid w:val="00EC6D6C"/>
    <w:rsid w:val="00EE332C"/>
    <w:rsid w:val="00EF2102"/>
    <w:rsid w:val="00EF24FA"/>
    <w:rsid w:val="00EF27A2"/>
    <w:rsid w:val="00EF6311"/>
    <w:rsid w:val="00F03559"/>
    <w:rsid w:val="00F04936"/>
    <w:rsid w:val="00F433A6"/>
    <w:rsid w:val="00F4392D"/>
    <w:rsid w:val="00F61414"/>
    <w:rsid w:val="00F73466"/>
    <w:rsid w:val="00F762C3"/>
    <w:rsid w:val="00F84DBB"/>
    <w:rsid w:val="00FD0DAC"/>
    <w:rsid w:val="00FF2FC3"/>
  </w:rsids>
  <m:mathPr>
    <m:mathFont m:val="Cambria Math"/>
    <m:brkBin m:val="before"/>
    <m:brkBinSub m:val="--"/>
    <m:smallFrac m:val="0"/>
    <m:dispDef/>
    <m:lMargin m:val="0"/>
    <m:rMargin m:val="0"/>
    <m:defJc m:val="centerGroup"/>
    <m:wrapIndent m:val="1440"/>
    <m:intLim m:val="subSup"/>
    <m:naryLim m:val="undOvr"/>
  </m:mathPr>
  <w:themeFontLang w:val="en-NZ"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9A76E83"/>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NZ"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47F13"/>
    <w:pPr>
      <w:keepLines/>
      <w:snapToGrid w:val="0"/>
      <w:spacing w:before="200" w:after="200"/>
    </w:pPr>
    <w:rPr>
      <w:rFonts w:ascii="Acumin Pro" w:eastAsia="Yu Gothic Medium" w:hAnsi="Acumin Pro" w:cs="Calibri"/>
      <w:sz w:val="22"/>
      <w:szCs w:val="22"/>
      <w:lang w:eastAsia="ja-JP"/>
    </w:rPr>
  </w:style>
  <w:style w:type="paragraph" w:styleId="Heading1">
    <w:name w:val="heading 1"/>
    <w:basedOn w:val="Normal"/>
    <w:next w:val="Normal"/>
    <w:link w:val="Heading1Char"/>
    <w:uiPriority w:val="9"/>
    <w:qFormat/>
    <w:rsid w:val="008E347A"/>
    <w:pPr>
      <w:keepNext/>
      <w:spacing w:before="400" w:after="0"/>
      <w:outlineLvl w:val="0"/>
    </w:pPr>
    <w:rPr>
      <w:rFonts w:eastAsia="Yu Gothic"/>
      <w:b/>
      <w:bCs/>
      <w:color w:val="3A1334" w:themeColor="text2"/>
      <w:sz w:val="32"/>
      <w:szCs w:val="32"/>
    </w:rPr>
  </w:style>
  <w:style w:type="paragraph" w:styleId="Heading2">
    <w:name w:val="heading 2"/>
    <w:basedOn w:val="Normal"/>
    <w:next w:val="Normal"/>
    <w:link w:val="Heading2Char"/>
    <w:uiPriority w:val="9"/>
    <w:unhideWhenUsed/>
    <w:qFormat/>
    <w:rsid w:val="008E347A"/>
    <w:pPr>
      <w:keepNext/>
      <w:spacing w:before="400" w:after="0"/>
      <w:outlineLvl w:val="1"/>
    </w:pPr>
    <w:rPr>
      <w:rFonts w:eastAsia="Yu Gothic"/>
      <w:b/>
      <w:bCs/>
      <w:color w:val="3A1334" w:themeColor="text2"/>
      <w:sz w:val="28"/>
      <w:szCs w:val="28"/>
    </w:rPr>
  </w:style>
  <w:style w:type="paragraph" w:styleId="Heading3">
    <w:name w:val="heading 3"/>
    <w:basedOn w:val="Normal"/>
    <w:next w:val="Normal"/>
    <w:link w:val="Heading3Char"/>
    <w:uiPriority w:val="9"/>
    <w:unhideWhenUsed/>
    <w:qFormat/>
    <w:rsid w:val="008E347A"/>
    <w:pPr>
      <w:keepNext/>
      <w:spacing w:before="400" w:after="0"/>
      <w:outlineLvl w:val="2"/>
    </w:pPr>
    <w:rPr>
      <w:rFonts w:eastAsia="Yu Gothic" w:cstheme="majorBidi"/>
      <w:b/>
      <w:color w:val="000000" w:themeColor="text1"/>
      <w:sz w:val="24"/>
      <w:szCs w:val="28"/>
    </w:rPr>
  </w:style>
  <w:style w:type="paragraph" w:styleId="Heading4">
    <w:name w:val="heading 4"/>
    <w:basedOn w:val="Normal"/>
    <w:next w:val="Normal"/>
    <w:link w:val="Heading4Char"/>
    <w:uiPriority w:val="9"/>
    <w:unhideWhenUsed/>
    <w:qFormat/>
    <w:rsid w:val="00EF2102"/>
    <w:pPr>
      <w:keepNext/>
      <w:outlineLvl w:val="3"/>
    </w:pPr>
    <w:rPr>
      <w:rFonts w:eastAsiaTheme="majorEastAsia" w:cstheme="majorBidi"/>
      <w:b/>
      <w:iCs/>
      <w:color w:val="000000" w:themeColor="text1"/>
    </w:rPr>
  </w:style>
  <w:style w:type="paragraph" w:styleId="Heading5">
    <w:name w:val="heading 5"/>
    <w:basedOn w:val="Normal"/>
    <w:next w:val="Normal"/>
    <w:link w:val="Heading5Char"/>
    <w:uiPriority w:val="9"/>
    <w:semiHidden/>
    <w:unhideWhenUsed/>
    <w:qFormat/>
    <w:rsid w:val="00EF2102"/>
    <w:pPr>
      <w:keepNext/>
      <w:outlineLvl w:val="4"/>
    </w:pPr>
    <w:rPr>
      <w:rFonts w:eastAsiaTheme="majorEastAsia" w:cstheme="majorBidi"/>
      <w:b/>
      <w:color w:val="000000" w:themeColor="text1"/>
    </w:rPr>
  </w:style>
  <w:style w:type="paragraph" w:styleId="Heading6">
    <w:name w:val="heading 6"/>
    <w:basedOn w:val="Normal"/>
    <w:next w:val="Normal"/>
    <w:link w:val="Heading6Char"/>
    <w:uiPriority w:val="9"/>
    <w:semiHidden/>
    <w:unhideWhenUsed/>
    <w:qFormat/>
    <w:rsid w:val="0025086A"/>
    <w:pPr>
      <w:keepNext/>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25086A"/>
    <w:pPr>
      <w:keepNext/>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25086A"/>
    <w:pPr>
      <w:keepNext/>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25086A"/>
    <w:pPr>
      <w:keepNext/>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8E347A"/>
    <w:rPr>
      <w:rFonts w:ascii="Acumin Pro" w:eastAsia="Yu Gothic" w:hAnsi="Acumin Pro" w:cs="Calibri"/>
      <w:b/>
      <w:bCs/>
      <w:color w:val="3A1334" w:themeColor="text2"/>
      <w:sz w:val="32"/>
      <w:szCs w:val="32"/>
      <w:lang w:eastAsia="ja-JP"/>
    </w:rPr>
  </w:style>
  <w:style w:type="character" w:customStyle="1" w:styleId="Heading2Char">
    <w:name w:val="Heading 2 Char"/>
    <w:basedOn w:val="DefaultParagraphFont"/>
    <w:link w:val="Heading2"/>
    <w:uiPriority w:val="9"/>
    <w:rsid w:val="008E347A"/>
    <w:rPr>
      <w:rFonts w:ascii="Acumin Pro" w:eastAsia="Yu Gothic" w:hAnsi="Acumin Pro" w:cs="Calibri"/>
      <w:b/>
      <w:bCs/>
      <w:color w:val="3A1334" w:themeColor="text2"/>
      <w:sz w:val="28"/>
      <w:szCs w:val="28"/>
      <w:lang w:eastAsia="ja-JP"/>
    </w:rPr>
  </w:style>
  <w:style w:type="character" w:customStyle="1" w:styleId="Heading3Char">
    <w:name w:val="Heading 3 Char"/>
    <w:basedOn w:val="DefaultParagraphFont"/>
    <w:link w:val="Heading3"/>
    <w:uiPriority w:val="9"/>
    <w:rsid w:val="008E347A"/>
    <w:rPr>
      <w:rFonts w:ascii="Acumin Pro" w:eastAsia="Yu Gothic" w:hAnsi="Acumin Pro" w:cstheme="majorBidi"/>
      <w:b/>
      <w:color w:val="000000" w:themeColor="text1"/>
      <w:szCs w:val="28"/>
      <w:lang w:eastAsia="ja-JP"/>
    </w:rPr>
  </w:style>
  <w:style w:type="character" w:customStyle="1" w:styleId="Heading4Char">
    <w:name w:val="Heading 4 Char"/>
    <w:basedOn w:val="DefaultParagraphFont"/>
    <w:link w:val="Heading4"/>
    <w:uiPriority w:val="9"/>
    <w:rsid w:val="00EF2102"/>
    <w:rPr>
      <w:rFonts w:ascii="Acumin Pro" w:eastAsiaTheme="majorEastAsia" w:hAnsi="Acumin Pro" w:cstheme="majorBidi"/>
      <w:b/>
      <w:iCs/>
      <w:color w:val="000000" w:themeColor="text1"/>
      <w:sz w:val="22"/>
    </w:rPr>
  </w:style>
  <w:style w:type="character" w:customStyle="1" w:styleId="Heading5Char">
    <w:name w:val="Heading 5 Char"/>
    <w:basedOn w:val="DefaultParagraphFont"/>
    <w:link w:val="Heading5"/>
    <w:uiPriority w:val="9"/>
    <w:semiHidden/>
    <w:rsid w:val="00EF2102"/>
    <w:rPr>
      <w:rFonts w:ascii="Acumin Pro" w:eastAsiaTheme="majorEastAsia" w:hAnsi="Acumin Pro" w:cstheme="majorBidi"/>
      <w:b/>
      <w:color w:val="000000" w:themeColor="text1"/>
      <w:sz w:val="22"/>
    </w:rPr>
  </w:style>
  <w:style w:type="character" w:customStyle="1" w:styleId="Heading6Char">
    <w:name w:val="Heading 6 Char"/>
    <w:basedOn w:val="DefaultParagraphFont"/>
    <w:link w:val="Heading6"/>
    <w:uiPriority w:val="9"/>
    <w:semiHidden/>
    <w:rsid w:val="0025086A"/>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25086A"/>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25086A"/>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25086A"/>
    <w:rPr>
      <w:rFonts w:eastAsiaTheme="majorEastAsia" w:cstheme="majorBidi"/>
      <w:color w:val="272727" w:themeColor="text1" w:themeTint="D8"/>
    </w:rPr>
  </w:style>
  <w:style w:type="paragraph" w:styleId="Title">
    <w:name w:val="Title"/>
    <w:basedOn w:val="Normal"/>
    <w:next w:val="Normal"/>
    <w:link w:val="TitleChar"/>
    <w:uiPriority w:val="10"/>
    <w:qFormat/>
    <w:rsid w:val="008E347A"/>
    <w:pPr>
      <w:spacing w:before="0" w:after="0"/>
      <w:contextualSpacing/>
    </w:pPr>
    <w:rPr>
      <w:rFonts w:eastAsia="Yu Gothic"/>
      <w:b/>
      <w:bCs/>
      <w:color w:val="3A1334" w:themeColor="text2"/>
      <w:spacing w:val="-10"/>
      <w:kern w:val="28"/>
      <w:sz w:val="40"/>
      <w:szCs w:val="40"/>
    </w:rPr>
  </w:style>
  <w:style w:type="character" w:customStyle="1" w:styleId="TitleChar">
    <w:name w:val="Title Char"/>
    <w:basedOn w:val="DefaultParagraphFont"/>
    <w:link w:val="Title"/>
    <w:uiPriority w:val="10"/>
    <w:rsid w:val="008E347A"/>
    <w:rPr>
      <w:rFonts w:ascii="Acumin Pro" w:eastAsia="Yu Gothic" w:hAnsi="Acumin Pro" w:cs="Calibri"/>
      <w:b/>
      <w:bCs/>
      <w:color w:val="3A1334" w:themeColor="text2"/>
      <w:spacing w:val="-10"/>
      <w:kern w:val="28"/>
      <w:sz w:val="40"/>
      <w:szCs w:val="40"/>
      <w:lang w:eastAsia="ja-JP"/>
    </w:rPr>
  </w:style>
  <w:style w:type="paragraph" w:styleId="Subtitle">
    <w:name w:val="Subtitle"/>
    <w:basedOn w:val="Normal"/>
    <w:next w:val="Normal"/>
    <w:link w:val="SubtitleChar"/>
    <w:uiPriority w:val="11"/>
    <w:qFormat/>
    <w:rsid w:val="00EF2102"/>
    <w:pPr>
      <w:numPr>
        <w:ilvl w:val="1"/>
      </w:numPr>
    </w:pPr>
    <w:rPr>
      <w:rFonts w:eastAsiaTheme="majorEastAsia" w:cstheme="majorBidi"/>
      <w:color w:val="3A1334" w:themeColor="text2"/>
      <w:spacing w:val="15"/>
      <w:sz w:val="28"/>
      <w:szCs w:val="28"/>
    </w:rPr>
  </w:style>
  <w:style w:type="character" w:customStyle="1" w:styleId="SubtitleChar">
    <w:name w:val="Subtitle Char"/>
    <w:basedOn w:val="DefaultParagraphFont"/>
    <w:link w:val="Subtitle"/>
    <w:uiPriority w:val="11"/>
    <w:rsid w:val="00EF2102"/>
    <w:rPr>
      <w:rFonts w:ascii="Acumin Pro" w:eastAsiaTheme="majorEastAsia" w:hAnsi="Acumin Pro" w:cstheme="majorBidi"/>
      <w:color w:val="3A1334" w:themeColor="text2"/>
      <w:spacing w:val="15"/>
      <w:sz w:val="28"/>
      <w:szCs w:val="28"/>
    </w:rPr>
  </w:style>
  <w:style w:type="paragraph" w:styleId="Quote">
    <w:name w:val="Quote"/>
    <w:basedOn w:val="Normal"/>
    <w:next w:val="Normal"/>
    <w:link w:val="QuoteChar"/>
    <w:uiPriority w:val="29"/>
    <w:qFormat/>
    <w:rsid w:val="0025086A"/>
    <w:pPr>
      <w:spacing w:before="160"/>
      <w:jc w:val="center"/>
    </w:pPr>
    <w:rPr>
      <w:i/>
      <w:iCs/>
      <w:color w:val="404040" w:themeColor="text1" w:themeTint="BF"/>
    </w:rPr>
  </w:style>
  <w:style w:type="character" w:customStyle="1" w:styleId="QuoteChar">
    <w:name w:val="Quote Char"/>
    <w:basedOn w:val="DefaultParagraphFont"/>
    <w:link w:val="Quote"/>
    <w:uiPriority w:val="29"/>
    <w:rsid w:val="0025086A"/>
    <w:rPr>
      <w:i/>
      <w:iCs/>
      <w:color w:val="404040" w:themeColor="text1" w:themeTint="BF"/>
    </w:rPr>
  </w:style>
  <w:style w:type="paragraph" w:styleId="ListParagraph">
    <w:name w:val="List Paragraph"/>
    <w:basedOn w:val="Normal"/>
    <w:uiPriority w:val="34"/>
    <w:qFormat/>
    <w:rsid w:val="0025086A"/>
    <w:pPr>
      <w:ind w:left="720"/>
      <w:contextualSpacing/>
    </w:pPr>
  </w:style>
  <w:style w:type="character" w:styleId="IntenseEmphasis">
    <w:name w:val="Intense Emphasis"/>
    <w:basedOn w:val="DefaultParagraphFont"/>
    <w:uiPriority w:val="21"/>
    <w:qFormat/>
    <w:rsid w:val="00A00B0E"/>
    <w:rPr>
      <w:i/>
      <w:iCs/>
      <w:color w:val="3A1334" w:themeColor="text2"/>
    </w:rPr>
  </w:style>
  <w:style w:type="paragraph" w:styleId="IntenseQuote">
    <w:name w:val="Intense Quote"/>
    <w:basedOn w:val="Normal"/>
    <w:next w:val="Normal"/>
    <w:link w:val="IntenseQuoteChar"/>
    <w:uiPriority w:val="30"/>
    <w:qFormat/>
    <w:rsid w:val="00A00B0E"/>
    <w:pPr>
      <w:pBdr>
        <w:top w:val="single" w:sz="4" w:space="10" w:color="F7B000" w:themeColor="accent1" w:themeShade="BF"/>
        <w:bottom w:val="single" w:sz="4" w:space="10" w:color="F7B000" w:themeColor="accent1" w:themeShade="BF"/>
      </w:pBdr>
      <w:spacing w:before="360" w:after="360"/>
      <w:ind w:left="864" w:right="864"/>
      <w:jc w:val="center"/>
    </w:pPr>
    <w:rPr>
      <w:i/>
      <w:iCs/>
      <w:color w:val="3A1334" w:themeColor="text2"/>
    </w:rPr>
  </w:style>
  <w:style w:type="character" w:customStyle="1" w:styleId="IntenseQuoteChar">
    <w:name w:val="Intense Quote Char"/>
    <w:basedOn w:val="DefaultParagraphFont"/>
    <w:link w:val="IntenseQuote"/>
    <w:uiPriority w:val="30"/>
    <w:rsid w:val="00A00B0E"/>
    <w:rPr>
      <w:rFonts w:ascii="Acumin Pro" w:hAnsi="Acumin Pro"/>
      <w:i/>
      <w:iCs/>
      <w:color w:val="3A1334" w:themeColor="text2"/>
      <w:sz w:val="22"/>
    </w:rPr>
  </w:style>
  <w:style w:type="character" w:styleId="IntenseReference">
    <w:name w:val="Intense Reference"/>
    <w:basedOn w:val="DefaultParagraphFont"/>
    <w:uiPriority w:val="32"/>
    <w:qFormat/>
    <w:rsid w:val="00A00B0E"/>
    <w:rPr>
      <w:b/>
      <w:bCs/>
      <w:smallCaps/>
      <w:color w:val="3A1334" w:themeColor="text2"/>
      <w:spacing w:val="5"/>
    </w:rPr>
  </w:style>
  <w:style w:type="paragraph" w:styleId="Header">
    <w:name w:val="header"/>
    <w:basedOn w:val="Normal"/>
    <w:link w:val="HeaderChar"/>
    <w:uiPriority w:val="99"/>
    <w:unhideWhenUsed/>
    <w:rsid w:val="003203FA"/>
    <w:pPr>
      <w:tabs>
        <w:tab w:val="center" w:pos="4513"/>
        <w:tab w:val="right" w:pos="9026"/>
      </w:tabs>
      <w:spacing w:after="0" w:line="240" w:lineRule="auto"/>
    </w:pPr>
  </w:style>
  <w:style w:type="character" w:customStyle="1" w:styleId="HeaderChar">
    <w:name w:val="Header Char"/>
    <w:basedOn w:val="DefaultParagraphFont"/>
    <w:link w:val="Header"/>
    <w:uiPriority w:val="99"/>
    <w:rsid w:val="003203FA"/>
  </w:style>
  <w:style w:type="paragraph" w:styleId="Footer">
    <w:name w:val="footer"/>
    <w:basedOn w:val="Normal"/>
    <w:link w:val="FooterChar"/>
    <w:uiPriority w:val="99"/>
    <w:unhideWhenUsed/>
    <w:rsid w:val="00470736"/>
    <w:pPr>
      <w:tabs>
        <w:tab w:val="center" w:pos="4513"/>
        <w:tab w:val="right" w:pos="9026"/>
      </w:tabs>
      <w:spacing w:before="0" w:after="0"/>
    </w:pPr>
    <w:rPr>
      <w:b/>
      <w:bCs/>
      <w:color w:val="B0A1AE"/>
      <w:sz w:val="20"/>
      <w:szCs w:val="20"/>
    </w:rPr>
  </w:style>
  <w:style w:type="character" w:customStyle="1" w:styleId="FooterChar">
    <w:name w:val="Footer Char"/>
    <w:basedOn w:val="DefaultParagraphFont"/>
    <w:link w:val="Footer"/>
    <w:uiPriority w:val="99"/>
    <w:rsid w:val="00470736"/>
    <w:rPr>
      <w:rFonts w:ascii="Acumin Pro" w:hAnsi="Acumin Pro" w:cs="Calibri"/>
      <w:b/>
      <w:bCs/>
      <w:color w:val="B0A1AE"/>
      <w:sz w:val="20"/>
      <w:szCs w:val="20"/>
    </w:rPr>
  </w:style>
  <w:style w:type="paragraph" w:styleId="BodyText">
    <w:name w:val="Body Text"/>
    <w:basedOn w:val="Normal"/>
    <w:link w:val="BodyTextChar"/>
    <w:uiPriority w:val="99"/>
    <w:unhideWhenUsed/>
    <w:rsid w:val="000320CF"/>
  </w:style>
  <w:style w:type="character" w:customStyle="1" w:styleId="BodyTextChar">
    <w:name w:val="Body Text Char"/>
    <w:basedOn w:val="DefaultParagraphFont"/>
    <w:link w:val="BodyText"/>
    <w:uiPriority w:val="99"/>
    <w:rsid w:val="000320CF"/>
    <w:rPr>
      <w:rFonts w:ascii="Acumin Pro" w:hAnsi="Acumin Pro" w:cs="Calibri"/>
      <w:sz w:val="22"/>
      <w:szCs w:val="22"/>
    </w:rPr>
  </w:style>
  <w:style w:type="paragraph" w:styleId="ListBullet">
    <w:name w:val="List Bullet"/>
    <w:basedOn w:val="Normal"/>
    <w:uiPriority w:val="99"/>
    <w:unhideWhenUsed/>
    <w:rsid w:val="008F35D4"/>
    <w:pPr>
      <w:numPr>
        <w:numId w:val="1"/>
      </w:numPr>
      <w:ind w:left="714" w:hanging="357"/>
    </w:pPr>
  </w:style>
  <w:style w:type="character" w:styleId="Strong">
    <w:name w:val="Strong"/>
    <w:basedOn w:val="DefaultParagraphFont"/>
    <w:uiPriority w:val="22"/>
    <w:qFormat/>
    <w:rsid w:val="00C3158A"/>
    <w:rPr>
      <w:b/>
      <w:bCs/>
    </w:rPr>
  </w:style>
  <w:style w:type="character" w:styleId="PageNumber">
    <w:name w:val="page number"/>
    <w:basedOn w:val="DefaultParagraphFont"/>
    <w:uiPriority w:val="99"/>
    <w:semiHidden/>
    <w:unhideWhenUsed/>
    <w:rsid w:val="00C3158A"/>
  </w:style>
  <w:style w:type="paragraph" w:styleId="ListBullet2">
    <w:name w:val="List Bullet 2"/>
    <w:basedOn w:val="Normal"/>
    <w:uiPriority w:val="99"/>
    <w:unhideWhenUsed/>
    <w:rsid w:val="00803AE8"/>
    <w:pPr>
      <w:numPr>
        <w:numId w:val="2"/>
      </w:numPr>
      <w:spacing w:before="100" w:after="100"/>
      <w:ind w:left="1434" w:hanging="357"/>
    </w:pPr>
  </w:style>
  <w:style w:type="paragraph" w:styleId="ListNumber">
    <w:name w:val="List Number"/>
    <w:basedOn w:val="Normal"/>
    <w:uiPriority w:val="99"/>
    <w:unhideWhenUsed/>
    <w:rsid w:val="00697638"/>
    <w:pPr>
      <w:numPr>
        <w:numId w:val="3"/>
      </w:numPr>
      <w:ind w:left="714" w:hanging="357"/>
    </w:pPr>
  </w:style>
  <w:style w:type="paragraph" w:styleId="ListNumber2">
    <w:name w:val="List Number 2"/>
    <w:basedOn w:val="Normal"/>
    <w:uiPriority w:val="99"/>
    <w:unhideWhenUsed/>
    <w:rsid w:val="00803AE8"/>
    <w:pPr>
      <w:numPr>
        <w:numId w:val="4"/>
      </w:numPr>
      <w:spacing w:before="100" w:after="100"/>
      <w:ind w:left="1434" w:hanging="357"/>
    </w:pPr>
  </w:style>
  <w:style w:type="paragraph" w:styleId="TOCHeading">
    <w:name w:val="TOC Heading"/>
    <w:basedOn w:val="Heading1"/>
    <w:next w:val="Normal"/>
    <w:uiPriority w:val="39"/>
    <w:semiHidden/>
    <w:unhideWhenUsed/>
    <w:qFormat/>
    <w:rsid w:val="00A00B0E"/>
    <w:pPr>
      <w:spacing w:before="240"/>
      <w:outlineLvl w:val="9"/>
    </w:pPr>
  </w:style>
  <w:style w:type="paragraph" w:styleId="BlockText">
    <w:name w:val="Block Text"/>
    <w:basedOn w:val="BodyText"/>
    <w:uiPriority w:val="99"/>
    <w:unhideWhenUsed/>
    <w:rsid w:val="00DD0442"/>
    <w:pPr>
      <w:pBdr>
        <w:top w:val="single" w:sz="24" w:space="10" w:color="FFE093" w:themeColor="accent4"/>
        <w:left w:val="single" w:sz="24" w:space="10" w:color="FFE093" w:themeColor="accent4"/>
        <w:bottom w:val="single" w:sz="24" w:space="10" w:color="FFE093" w:themeColor="accent4"/>
        <w:right w:val="single" w:sz="24" w:space="10" w:color="FFE093" w:themeColor="accent4"/>
      </w:pBdr>
      <w:shd w:val="clear" w:color="auto" w:fill="FFE093" w:themeFill="accent4"/>
    </w:pPr>
    <w:rPr>
      <w:color w:val="000000" w:themeColor="text1"/>
    </w:rPr>
  </w:style>
  <w:style w:type="paragraph" w:styleId="EnvelopeAddress">
    <w:name w:val="envelope address"/>
    <w:basedOn w:val="Normal"/>
    <w:uiPriority w:val="99"/>
    <w:semiHidden/>
    <w:unhideWhenUsed/>
    <w:rsid w:val="00A00B0E"/>
    <w:pPr>
      <w:framePr w:w="7920" w:h="1980" w:hRule="exact" w:hSpace="180" w:wrap="auto" w:hAnchor="page" w:xAlign="center" w:yAlign="bottom"/>
      <w:spacing w:before="0" w:after="0" w:line="240" w:lineRule="auto"/>
      <w:ind w:left="2880"/>
    </w:pPr>
    <w:rPr>
      <w:rFonts w:eastAsiaTheme="majorEastAsia" w:cstheme="majorBidi"/>
      <w:sz w:val="24"/>
    </w:rPr>
  </w:style>
  <w:style w:type="paragraph" w:styleId="TOAHeading">
    <w:name w:val="toa heading"/>
    <w:basedOn w:val="Normal"/>
    <w:next w:val="Normal"/>
    <w:uiPriority w:val="99"/>
    <w:semiHidden/>
    <w:unhideWhenUsed/>
    <w:rsid w:val="00A00B0E"/>
    <w:pPr>
      <w:spacing w:before="120"/>
    </w:pPr>
    <w:rPr>
      <w:rFonts w:eastAsiaTheme="majorEastAsia" w:cstheme="majorBidi"/>
      <w:b/>
      <w:bCs/>
      <w:sz w:val="24"/>
    </w:rPr>
  </w:style>
  <w:style w:type="paragraph" w:customStyle="1" w:styleId="BlockText-blue">
    <w:name w:val="Block Text - blue"/>
    <w:basedOn w:val="BlockText"/>
    <w:qFormat/>
    <w:rsid w:val="00E9654C"/>
    <w:pPr>
      <w:pBdr>
        <w:top w:val="single" w:sz="24" w:space="10" w:color="CEE6E9" w:themeColor="accent6"/>
        <w:left w:val="single" w:sz="24" w:space="10" w:color="CEE6E9" w:themeColor="accent6"/>
        <w:bottom w:val="single" w:sz="24" w:space="10" w:color="CEE6E9" w:themeColor="accent6"/>
        <w:right w:val="single" w:sz="24" w:space="10" w:color="CEE6E9" w:themeColor="accent6"/>
      </w:pBdr>
      <w:shd w:val="clear" w:color="auto" w:fill="CEE6E9" w:themeFill="accent6"/>
      <w:spacing w:after="300"/>
    </w:pPr>
  </w:style>
  <w:style w:type="character" w:styleId="Hyperlink">
    <w:name w:val="Hyperlink"/>
    <w:basedOn w:val="DefaultParagraphFont"/>
    <w:uiPriority w:val="99"/>
    <w:unhideWhenUsed/>
    <w:rsid w:val="00F433A6"/>
    <w:rPr>
      <w:color w:val="0000FF"/>
      <w:u w:val="single"/>
    </w:rPr>
  </w:style>
  <w:style w:type="character" w:styleId="UnresolvedMention">
    <w:name w:val="Unresolved Mention"/>
    <w:basedOn w:val="DefaultParagraphFont"/>
    <w:uiPriority w:val="99"/>
    <w:semiHidden/>
    <w:unhideWhenUsed/>
    <w:rsid w:val="00F433A6"/>
    <w:rPr>
      <w:color w:val="605E5C"/>
      <w:shd w:val="clear" w:color="auto" w:fill="E1DFDD"/>
    </w:rPr>
  </w:style>
  <w:style w:type="character" w:styleId="FollowedHyperlink">
    <w:name w:val="FollowedHyperlink"/>
    <w:basedOn w:val="DefaultParagraphFont"/>
    <w:uiPriority w:val="99"/>
    <w:semiHidden/>
    <w:unhideWhenUsed/>
    <w:rsid w:val="00F433A6"/>
    <w:rPr>
      <w:color w:val="800080"/>
      <w:u w:val="single"/>
    </w:rPr>
  </w:style>
  <w:style w:type="paragraph" w:customStyle="1" w:styleId="BlockText-red">
    <w:name w:val="Block Text - red"/>
    <w:basedOn w:val="BlockText"/>
    <w:qFormat/>
    <w:rsid w:val="00DD0442"/>
    <w:pPr>
      <w:pBdr>
        <w:top w:val="single" w:sz="24" w:space="10" w:color="F2DBDB"/>
        <w:left w:val="single" w:sz="24" w:space="10" w:color="F2DBDB"/>
        <w:bottom w:val="single" w:sz="24" w:space="10" w:color="F2DBDB"/>
        <w:right w:val="single" w:sz="24" w:space="10" w:color="F2DBDB"/>
      </w:pBdr>
      <w:shd w:val="clear" w:color="auto" w:fill="F2DBDB"/>
    </w:pPr>
  </w:style>
  <w:style w:type="character" w:customStyle="1" w:styleId="Strongred">
    <w:name w:val="Strong red"/>
    <w:basedOn w:val="Strong"/>
    <w:uiPriority w:val="1"/>
    <w:qFormat/>
    <w:rsid w:val="00B71584"/>
    <w:rPr>
      <w:b/>
      <w:bCs/>
      <w:color w:val="C00000"/>
    </w:rPr>
  </w:style>
  <w:style w:type="paragraph" w:customStyle="1" w:styleId="Heading1-Blockblue">
    <w:name w:val="Heading 1 - Block blue"/>
    <w:basedOn w:val="Heading1"/>
    <w:next w:val="BlockText-blue"/>
    <w:qFormat/>
    <w:rsid w:val="008E347A"/>
    <w:pPr>
      <w:pBdr>
        <w:top w:val="single" w:sz="24" w:space="10" w:color="CEE6E9" w:themeColor="accent6"/>
        <w:left w:val="single" w:sz="24" w:space="10" w:color="CEE6E9" w:themeColor="accent6"/>
        <w:bottom w:val="single" w:sz="24" w:space="10" w:color="CEE6E9" w:themeColor="accent6"/>
        <w:right w:val="single" w:sz="24" w:space="10" w:color="CEE6E9" w:themeColor="accent6"/>
      </w:pBdr>
      <w:shd w:val="clear" w:color="auto" w:fill="CEE6E9" w:themeFill="accent6"/>
    </w:pPr>
  </w:style>
  <w:style w:type="paragraph" w:customStyle="1" w:styleId="Heading2-Blockred">
    <w:name w:val="Heading 2 - Block red"/>
    <w:basedOn w:val="Heading2"/>
    <w:qFormat/>
    <w:rsid w:val="008E347A"/>
    <w:pPr>
      <w:pBdr>
        <w:top w:val="single" w:sz="24" w:space="10" w:color="F2DBDB"/>
        <w:left w:val="single" w:sz="24" w:space="10" w:color="F2DBDB"/>
        <w:bottom w:val="single" w:sz="24" w:space="10" w:color="F2DBDB"/>
        <w:right w:val="single" w:sz="24" w:space="10" w:color="F2DBDB"/>
      </w:pBdr>
      <w:shd w:val="clear" w:color="auto" w:fill="F2DBDB"/>
    </w:pPr>
    <w:rPr>
      <w:color w:val="000000" w:themeColor="text1"/>
      <w:sz w:val="24"/>
      <w:szCs w:val="24"/>
    </w:rPr>
  </w:style>
  <w:style w:type="paragraph" w:customStyle="1" w:styleId="ListBullet-Blockred">
    <w:name w:val="List Bullet - Block red"/>
    <w:basedOn w:val="ListBullet"/>
    <w:qFormat/>
    <w:rsid w:val="006760FA"/>
    <w:pPr>
      <w:numPr>
        <w:numId w:val="8"/>
      </w:numPr>
      <w:pBdr>
        <w:top w:val="single" w:sz="24" w:space="10" w:color="F2DBDB"/>
        <w:left w:val="single" w:sz="24" w:space="10" w:color="F2DBDB"/>
        <w:bottom w:val="single" w:sz="24" w:space="10" w:color="F2DBDB"/>
        <w:right w:val="single" w:sz="24" w:space="10" w:color="F2DBDB"/>
      </w:pBdr>
      <w:shd w:val="clear" w:color="auto" w:fill="F2DBDB"/>
    </w:pPr>
    <w:rPr>
      <w:color w:val="000000" w:themeColor="text1"/>
    </w:rPr>
  </w:style>
  <w:style w:type="paragraph" w:styleId="List">
    <w:name w:val="List"/>
    <w:basedOn w:val="Normal"/>
    <w:uiPriority w:val="99"/>
    <w:semiHidden/>
    <w:unhideWhenUsed/>
    <w:rsid w:val="0014404F"/>
    <w:pPr>
      <w:ind w:left="283" w:hanging="283"/>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crimestoppers-nz.org/" TargetMode="External"/><Relationship Id="rId18" Type="http://schemas.openxmlformats.org/officeDocument/2006/relationships/hyperlink" Target="https://www.nzsis.govt.nz/our-work/engagement" TargetMode="External"/><Relationship Id="rId26" Type="http://schemas.openxmlformats.org/officeDocument/2006/relationships/hyperlink" Target="https://tikatangata.org.nz/" TargetMode="External"/><Relationship Id="rId39" Type="http://schemas.openxmlformats.org/officeDocument/2006/relationships/fontTable" Target="fontTable.xml"/><Relationship Id="rId21" Type="http://schemas.openxmlformats.org/officeDocument/2006/relationships/hyperlink" Target="https://www.ownyouronline.govt.nz/" TargetMode="External"/><Relationship Id="rId34" Type="http://schemas.openxmlformats.org/officeDocument/2006/relationships/header" Target="header1.xml"/><Relationship Id="rId42" Type="http://schemas.openxmlformats.org/officeDocument/2006/relationships/customXml" Target="../customXml/item3.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image" Target="media/image2.png"/><Relationship Id="rId20" Type="http://schemas.openxmlformats.org/officeDocument/2006/relationships/image" Target="media/image3.png"/><Relationship Id="rId29" Type="http://schemas.openxmlformats.org/officeDocument/2006/relationships/image" Target="media/image6.svg"/><Relationship Id="rId41"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tel:105" TargetMode="External"/><Relationship Id="rId24" Type="http://schemas.openxmlformats.org/officeDocument/2006/relationships/hyperlink" Target="https://www.gcsb.govt.nz/" TargetMode="External"/><Relationship Id="rId32" Type="http://schemas.openxmlformats.org/officeDocument/2006/relationships/hyperlink" Target="mailto:info@ombudsman.parliament.nz"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webSettings" Target="webSettings.xml"/><Relationship Id="rId15" Type="http://schemas.openxmlformats.org/officeDocument/2006/relationships/hyperlink" Target="https://www.police.govt.nz/use-105" TargetMode="External"/><Relationship Id="rId23" Type="http://schemas.openxmlformats.org/officeDocument/2006/relationships/hyperlink" Target="https://www.ncsc.govt.nz/" TargetMode="External"/><Relationship Id="rId28" Type="http://schemas.openxmlformats.org/officeDocument/2006/relationships/image" Target="media/image5.png"/><Relationship Id="rId36" Type="http://schemas.openxmlformats.org/officeDocument/2006/relationships/footer" Target="footer2.xml"/><Relationship Id="rId10" Type="http://schemas.openxmlformats.org/officeDocument/2006/relationships/hyperlink" Target="https://www.police.govt.nz/use-105" TargetMode="External"/><Relationship Id="rId19" Type="http://schemas.openxmlformats.org/officeDocument/2006/relationships/hyperlink" Target="https://providinginformation.nzsis.govt.nz/" TargetMode="External"/><Relationship Id="rId31" Type="http://schemas.openxmlformats.org/officeDocument/2006/relationships/hyperlink" Target="https://www.ombudsman.parliament.nz/" TargetMode="External"/><Relationship Id="rId44"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image" Target="media/image1.png"/><Relationship Id="rId14" Type="http://schemas.openxmlformats.org/officeDocument/2006/relationships/hyperlink" Target="tel:0800%20555%20111" TargetMode="External"/><Relationship Id="rId22" Type="http://schemas.openxmlformats.org/officeDocument/2006/relationships/hyperlink" Target="https://www.ownyouronline.govt.nz/" TargetMode="External"/><Relationship Id="rId27" Type="http://schemas.openxmlformats.org/officeDocument/2006/relationships/hyperlink" Target="https://tikatangata.org.nz/our-work/human-rights-questions-and-complaints-were-here-to-help" TargetMode="External"/><Relationship Id="rId30" Type="http://schemas.openxmlformats.org/officeDocument/2006/relationships/hyperlink" Target="tel:0800%20802%20602" TargetMode="External"/><Relationship Id="rId35" Type="http://schemas.openxmlformats.org/officeDocument/2006/relationships/footer" Target="footer1.xml"/><Relationship Id="rId43" Type="http://schemas.openxmlformats.org/officeDocument/2006/relationships/customXml" Target="../customXml/item4.xml"/><Relationship Id="rId8" Type="http://schemas.openxmlformats.org/officeDocument/2006/relationships/hyperlink" Target="https://www.crfi.govt.nz/japanese/report-fi" TargetMode="External"/><Relationship Id="rId3" Type="http://schemas.openxmlformats.org/officeDocument/2006/relationships/styles" Target="styles.xml"/><Relationship Id="rId12" Type="http://schemas.openxmlformats.org/officeDocument/2006/relationships/hyperlink" Target="https://www.police.govt.nz/contact-us/stations" TargetMode="External"/><Relationship Id="rId17" Type="http://schemas.openxmlformats.org/officeDocument/2006/relationships/hyperlink" Target="https://www.nzsis.govt.nz/" TargetMode="External"/><Relationship Id="rId25" Type="http://schemas.openxmlformats.org/officeDocument/2006/relationships/image" Target="media/image4.png"/><Relationship Id="rId33" Type="http://schemas.openxmlformats.org/officeDocument/2006/relationships/hyperlink" Target="https://www.ombudsman.parliament.nz/resources" TargetMode="External"/><Relationship Id="rId38" Type="http://schemas.openxmlformats.org/officeDocument/2006/relationships/footer" Target="footer3.xml"/></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1" Type="http://schemas.openxmlformats.org/officeDocument/2006/relationships/image" Target="media/image8.png"/></Relationships>
</file>

<file path=word/theme/theme1.xml><?xml version="1.0" encoding="utf-8"?>
<a:theme xmlns:a="http://schemas.openxmlformats.org/drawingml/2006/main" name="CRFI-Theme">
  <a:themeElements>
    <a:clrScheme name="CRFI">
      <a:dk1>
        <a:srgbClr val="000000"/>
      </a:dk1>
      <a:lt1>
        <a:srgbClr val="FFFFFF"/>
      </a:lt1>
      <a:dk2>
        <a:srgbClr val="3A1334"/>
      </a:dk2>
      <a:lt2>
        <a:srgbClr val="E5E5E5"/>
      </a:lt2>
      <a:accent1>
        <a:srgbClr val="FFCC4C"/>
      </a:accent1>
      <a:accent2>
        <a:srgbClr val="DBAFDA"/>
      </a:accent2>
      <a:accent3>
        <a:srgbClr val="AED5DA"/>
      </a:accent3>
      <a:accent4>
        <a:srgbClr val="FFE093"/>
      </a:accent4>
      <a:accent5>
        <a:srgbClr val="E9CFE9"/>
      </a:accent5>
      <a:accent6>
        <a:srgbClr val="CEE6E9"/>
      </a:accent6>
      <a:hlink>
        <a:srgbClr val="3A1334"/>
      </a:hlink>
      <a:folHlink>
        <a:srgbClr val="61415D"/>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CRFI-Theme" id="{B5E2A6F3-B5DB-5943-B61D-CA5B5573E62F}" vid="{F90CB69A-22C4-6D41-816E-D78E0E3A8DB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F317D2B78A617F468F1FDC070D126EC9" ma:contentTypeVersion="14" ma:contentTypeDescription="Create a new document." ma:contentTypeScope="" ma:versionID="7f308e44e1bb89e2c042b6b528a7ea11">
  <xsd:schema xmlns:xsd="http://www.w3.org/2001/XMLSchema" xmlns:xs="http://www.w3.org/2001/XMLSchema" xmlns:p="http://schemas.microsoft.com/office/2006/metadata/properties" xmlns:ns2="c78cdbf8-4243-4362-8765-2acd0e03065b" xmlns:ns3="a10512c4-996e-4be6-aaff-7d100716b881" targetNamespace="http://schemas.microsoft.com/office/2006/metadata/properties" ma:root="true" ma:fieldsID="12bb3fc98709d8524375626b73f853d5" ns2:_="" ns3:_="">
    <xsd:import namespace="c78cdbf8-4243-4362-8765-2acd0e03065b"/>
    <xsd:import namespace="a10512c4-996e-4be6-aaff-7d100716b881"/>
    <xsd:element name="properties">
      <xsd:complexType>
        <xsd:sequence>
          <xsd:element name="documentManagement">
            <xsd:complexType>
              <xsd:all>
                <xsd:element ref="ns2:_dlc_DocId" minOccurs="0"/>
                <xsd:element ref="ns2:_dlc_DocIdUrl" minOccurs="0"/>
                <xsd:element ref="ns2:_dlc_DocIdPersistId" minOccurs="0"/>
                <xsd:element ref="ns2:n51c6b2857d74b3d96e1a10c3dbf389e" minOccurs="0"/>
                <xsd:element ref="ns2:TaxCatchAll" minOccurs="0"/>
                <xsd:element ref="ns3:MediaServiceMetadata" minOccurs="0"/>
                <xsd:element ref="ns3:MediaServiceFastMetadata" minOccurs="0"/>
                <xsd:element ref="ns3:MediaServiceSearchProperties" minOccurs="0"/>
                <xsd:element ref="ns3:MediaServiceDateTaken" minOccurs="0"/>
                <xsd:element ref="ns3:lcf76f155ced4ddcb4097134ff3c332f"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8cdbf8-4243-4362-8765-2acd0e03065b"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n51c6b2857d74b3d96e1a10c3dbf389e" ma:index="12" ma:taxonomy="true" ma:internalName="n51c6b2857d74b3d96e1a10c3dbf389e" ma:taxonomyFieldName="SecurityClassification" ma:displayName="Security Classification" ma:default="" ma:fieldId="{751c6b28-57d7-4b3d-96e1-a10c3dbf389e}" ma:sspId="220cfdc9-10b9-451b-a41a-57414fe47a11" ma:termSetId="00e9160e-5cc3-4f05-9047-e482ea24a95f"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b97ddc92-ceca-4b28-9d2f-1b44be71bbe6}" ma:internalName="TaxCatchAll" ma:showField="CatchAllData" ma:web="c78cdbf8-4243-4362-8765-2acd0e03065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10512c4-996e-4be6-aaff-7d100716b881" elementFormDefault="qualified">
    <xsd:import namespace="http://schemas.microsoft.com/office/2006/documentManagement/types"/>
    <xsd:import namespace="http://schemas.microsoft.com/office/infopath/2007/PartnerControls"/>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220cfdc9-10b9-451b-a41a-57414fe47a11"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78cdbf8-4243-4362-8765-2acd0e03065b">
      <Value>3</Value>
    </TaxCatchAll>
    <n51c6b2857d74b3d96e1a10c3dbf389e xmlns="c78cdbf8-4243-4362-8765-2acd0e03065b">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2c10f15e-4fe4-4bec-ae91-1116436da94b</TermId>
        </TermInfo>
      </Terms>
    </n51c6b2857d74b3d96e1a10c3dbf389e>
    <lcf76f155ced4ddcb4097134ff3c332f xmlns="a10512c4-996e-4be6-aaff-7d100716b881">
      <Terms xmlns="http://schemas.microsoft.com/office/infopath/2007/PartnerControls"/>
    </lcf76f155ced4ddcb4097134ff3c332f>
    <_dlc_DocId xmlns="c78cdbf8-4243-4362-8765-2acd0e03065b">CRFIWEBSITE-145050222-5061</_dlc_DocId>
    <_dlc_DocIdUrl xmlns="c78cdbf8-4243-4362-8765-2acd0e03065b">
      <Url>https://azurediagovt.sharepoint.com/sites/EXT-CommunityResiliencetoForeignInterferencewebsite_MEC/_layouts/15/DocIdRedir.aspx?ID=CRFIWEBSITE-145050222-5061</Url>
      <Description>CRFIWEBSITE-145050222-5061</Description>
    </_dlc_DocIdUrl>
  </documentManagement>
</p:properties>
</file>

<file path=customXml/itemProps1.xml><?xml version="1.0" encoding="utf-8"?>
<ds:datastoreItem xmlns:ds="http://schemas.openxmlformats.org/officeDocument/2006/customXml" ds:itemID="{52746BD5-DD05-4781-AA52-780C12AB88D1}">
  <ds:schemaRefs>
    <ds:schemaRef ds:uri="http://schemas.openxmlformats.org/officeDocument/2006/bibliography"/>
  </ds:schemaRefs>
</ds:datastoreItem>
</file>

<file path=customXml/itemProps2.xml><?xml version="1.0" encoding="utf-8"?>
<ds:datastoreItem xmlns:ds="http://schemas.openxmlformats.org/officeDocument/2006/customXml" ds:itemID="{A5E3EB39-2C1F-4C1B-B33D-02AA3D98B728}"/>
</file>

<file path=customXml/itemProps3.xml><?xml version="1.0" encoding="utf-8"?>
<ds:datastoreItem xmlns:ds="http://schemas.openxmlformats.org/officeDocument/2006/customXml" ds:itemID="{2B106D67-BD3B-4B8A-9B16-63CF247BE820}"/>
</file>

<file path=customXml/itemProps4.xml><?xml version="1.0" encoding="utf-8"?>
<ds:datastoreItem xmlns:ds="http://schemas.openxmlformats.org/officeDocument/2006/customXml" ds:itemID="{4FF11A9D-40A6-42C2-9BFF-9A26FCD9F106}"/>
</file>

<file path=customXml/itemProps5.xml><?xml version="1.0" encoding="utf-8"?>
<ds:datastoreItem xmlns:ds="http://schemas.openxmlformats.org/officeDocument/2006/customXml" ds:itemID="{DD0EAF02-9B2B-46EB-8895-471CF6225300}"/>
</file>

<file path=docProps/app.xml><?xml version="1.0" encoding="utf-8"?>
<Properties xmlns="http://schemas.openxmlformats.org/officeDocument/2006/extended-properties" xmlns:vt="http://schemas.openxmlformats.org/officeDocument/2006/docPropsVTypes">
  <Template>Normal</Template>
  <TotalTime>0</TotalTime>
  <Pages>9</Pages>
  <Words>3311</Words>
  <Characters>3808</Characters>
  <Application>Microsoft Office Word</Application>
  <DocSecurity>0</DocSecurity>
  <Lines>126</Lines>
  <Paragraphs>101</Paragraphs>
  <ScaleCrop>false</ScaleCrop>
  <Manager/>
  <Company/>
  <LinksUpToDate>false</LinksUpToDate>
  <CharactersWithSpaces>7018</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2026-08-21T03:39:00Z</dcterms:created>
  <dcterms:modified xsi:type="dcterms:W3CDTF">2026-08-21T03:40:00Z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0x010100F317D2B78A617F468F1FDC070D126EC9</vt:lpwstr>
  </property>
  <property fmtid="{D5CDD505-2E9C-101B-9397-08002B2CF9AE}" pid="3" name="_dlc_DocIdItemGuid">
    <vt:lpwstr>f4eea156-8406-42c9-89f9-0471b2ddd342</vt:lpwstr>
  </property>
  <property fmtid="{D5CDD505-2E9C-101B-9397-08002B2CF9AE}" pid="4" name="MediaServiceImageTags">
    <vt:lpwstr/>
  </property>
  <property fmtid="{D5CDD505-2E9C-101B-9397-08002B2CF9AE}" pid="5" name="SecurityClassification">
    <vt:lpwstr>3;#UNCLASSIFIED|2c10f15e-4fe4-4bec-ae91-1116436da94b</vt:lpwstr>
  </property>
</Properties>
</file>