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1.xml" ContentType="application/vnd.openxmlformats-officedocument.presentationml.slide+xml"/>
  <Override PartName="/ppt/slideLayouts/slideLayout17.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Layouts/slideLayout16.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ppt/revisionInfo.xml" ContentType="application/vnd.ms-powerpoint.revision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autoCompressPictures="0">
  <p:sldMasterIdLst>
    <p:sldMasterId id="2147483660" r:id="rId1"/>
  </p:sldMasterIdLst>
  <p:notesMasterIdLst>
    <p:notesMasterId r:id="rId22"/>
  </p:notesMasterIdLst>
  <p:sldIdLst>
    <p:sldId id="256" r:id="rId2"/>
    <p:sldId id="257" r:id="rId3"/>
    <p:sldId id="292" r:id="rId4"/>
    <p:sldId id="304" r:id="rId5"/>
    <p:sldId id="306" r:id="rId6"/>
    <p:sldId id="305" r:id="rId7"/>
    <p:sldId id="307" r:id="rId8"/>
    <p:sldId id="265" r:id="rId9"/>
    <p:sldId id="319" r:id="rId10"/>
    <p:sldId id="320" r:id="rId11"/>
    <p:sldId id="311" r:id="rId12"/>
    <p:sldId id="312" r:id="rId13"/>
    <p:sldId id="271" r:id="rId14"/>
    <p:sldId id="313" r:id="rId15"/>
    <p:sldId id="314" r:id="rId16"/>
    <p:sldId id="274" r:id="rId17"/>
    <p:sldId id="275" r:id="rId18"/>
    <p:sldId id="322" r:id="rId19"/>
    <p:sldId id="278" r:id="rId20"/>
    <p:sldId id="299" r:id="rId21"/>
  </p:sldIdLst>
  <p:sldSz cx="9906000" cy="6858000" type="A4"/>
  <p:notesSz cx="6858000" cy="9144000"/>
  <p:embeddedFontLst>
    <p:embeddedFont>
      <p:font typeface="Acumin Pro" panose="020B0604020202020204" charset="0"/>
      <p:regular r:id="rId23"/>
      <p:bold r:id="rId24"/>
      <p:italic r:id="rId25"/>
      <p:boldItalic r:id="rId26"/>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pos="3052" userDrawn="1">
          <p15:clr>
            <a:srgbClr val="A4A3A4"/>
          </p15:clr>
        </p15:guide>
        <p15:guide id="4" pos="3211" userDrawn="1">
          <p15:clr>
            <a:srgbClr val="A4A3A4"/>
          </p15:clr>
        </p15:guide>
        <p15:guide id="5" orient="horz" pos="331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DBDB"/>
    <a:srgbClr val="E9CFE9"/>
    <a:srgbClr val="FFE0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7D384B-6EE1-4E7C-8E6A-D137E5339473}" v="20" dt="2026-08-28T02:36:08.859"/>
    <p1510:client id="{B2D3431F-6F93-E14D-C900-C31F92D30F38}" v="4" dt="2026-08-28T02:29:37.38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pos="3052"/>
        <p:guide pos="3211"/>
        <p:guide orient="horz" pos="3317"/>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presProps" Target="presProps.xml"/><Relationship Id="rId30" Type="http://schemas.openxmlformats.org/officeDocument/2006/relationships/tableStyles" Target="tableStyles.xml"/><Relationship Id="rId35" Type="http://schemas.openxmlformats.org/officeDocument/2006/relationships/customXml" Target="../customXml/item4.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4DA6E2-CFFE-F84A-8DF4-CF8B1F899419}" type="datetimeFigureOut">
              <a:rPr lang="en-US" smtClean="0"/>
              <a:t>8/27/2026</a:t>
            </a:fld>
            <a:endParaRPr lang="en-US"/>
          </a:p>
        </p:txBody>
      </p:sp>
      <p:sp>
        <p:nvSpPr>
          <p:cNvPr id="4" name="Slide Image Placeholder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06B9A6-A892-7A48-B557-9C79F78B0132}" type="slidenum">
              <a:rPr lang="en-US" smtClean="0"/>
              <a:t>‹#›</a:t>
            </a:fld>
            <a:endParaRPr lang="en-US"/>
          </a:p>
        </p:txBody>
      </p:sp>
    </p:spTree>
    <p:extLst>
      <p:ext uri="{BB962C8B-B14F-4D97-AF65-F5344CB8AC3E}">
        <p14:creationId xmlns:p14="http://schemas.microsoft.com/office/powerpoint/2010/main" val="29621455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606B9A6-A892-7A48-B557-9C79F78B0132}" type="slidenum">
              <a:rPr lang="en-US" smtClean="0"/>
              <a:t>1</a:t>
            </a:fld>
            <a:endParaRPr lang="en-US"/>
          </a:p>
        </p:txBody>
      </p:sp>
    </p:spTree>
    <p:extLst>
      <p:ext uri="{BB962C8B-B14F-4D97-AF65-F5344CB8AC3E}">
        <p14:creationId xmlns:p14="http://schemas.microsoft.com/office/powerpoint/2010/main" val="26138821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606B9A6-A892-7A48-B557-9C79F78B0132}" type="slidenum">
              <a:rPr lang="en-US" smtClean="0"/>
              <a:t>2</a:t>
            </a:fld>
            <a:endParaRPr lang="en-US"/>
          </a:p>
        </p:txBody>
      </p:sp>
    </p:spTree>
    <p:extLst>
      <p:ext uri="{BB962C8B-B14F-4D97-AF65-F5344CB8AC3E}">
        <p14:creationId xmlns:p14="http://schemas.microsoft.com/office/powerpoint/2010/main" val="39601885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606B9A6-A892-7A48-B557-9C79F78B0132}" type="slidenum">
              <a:rPr lang="en-US" smtClean="0"/>
              <a:t>3</a:t>
            </a:fld>
            <a:endParaRPr lang="en-US"/>
          </a:p>
        </p:txBody>
      </p:sp>
    </p:spTree>
    <p:extLst>
      <p:ext uri="{BB962C8B-B14F-4D97-AF65-F5344CB8AC3E}">
        <p14:creationId xmlns:p14="http://schemas.microsoft.com/office/powerpoint/2010/main" val="19485034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606B9A6-A892-7A48-B557-9C79F78B0132}" type="slidenum">
              <a:rPr lang="en-US" smtClean="0"/>
              <a:t>4</a:t>
            </a:fld>
            <a:endParaRPr lang="en-US"/>
          </a:p>
        </p:txBody>
      </p:sp>
    </p:spTree>
    <p:extLst>
      <p:ext uri="{BB962C8B-B14F-4D97-AF65-F5344CB8AC3E}">
        <p14:creationId xmlns:p14="http://schemas.microsoft.com/office/powerpoint/2010/main" val="11148225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606B9A6-A892-7A48-B557-9C79F78B0132}" type="slidenum">
              <a:rPr lang="en-US" smtClean="0"/>
              <a:t>5</a:t>
            </a:fld>
            <a:endParaRPr lang="en-US"/>
          </a:p>
        </p:txBody>
      </p:sp>
    </p:spTree>
    <p:extLst>
      <p:ext uri="{BB962C8B-B14F-4D97-AF65-F5344CB8AC3E}">
        <p14:creationId xmlns:p14="http://schemas.microsoft.com/office/powerpoint/2010/main" val="2029885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606B9A6-A892-7A48-B557-9C79F78B0132}" type="slidenum">
              <a:rPr lang="en-US" smtClean="0"/>
              <a:t>8</a:t>
            </a:fld>
            <a:endParaRPr lang="en-US"/>
          </a:p>
        </p:txBody>
      </p:sp>
    </p:spTree>
    <p:extLst>
      <p:ext uri="{BB962C8B-B14F-4D97-AF65-F5344CB8AC3E}">
        <p14:creationId xmlns:p14="http://schemas.microsoft.com/office/powerpoint/2010/main" val="1596702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606B9A6-A892-7A48-B557-9C79F78B0132}" type="slidenum">
              <a:rPr lang="en-US" smtClean="0"/>
              <a:t>9</a:t>
            </a:fld>
            <a:endParaRPr lang="en-US"/>
          </a:p>
        </p:txBody>
      </p:sp>
    </p:spTree>
    <p:extLst>
      <p:ext uri="{BB962C8B-B14F-4D97-AF65-F5344CB8AC3E}">
        <p14:creationId xmlns:p14="http://schemas.microsoft.com/office/powerpoint/2010/main" val="8980926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606B9A6-A892-7A48-B557-9C79F78B0132}" type="slidenum">
              <a:rPr lang="en-US" smtClean="0"/>
              <a:t>13</a:t>
            </a:fld>
            <a:endParaRPr lang="en-US"/>
          </a:p>
        </p:txBody>
      </p:sp>
    </p:spTree>
    <p:extLst>
      <p:ext uri="{BB962C8B-B14F-4D97-AF65-F5344CB8AC3E}">
        <p14:creationId xmlns:p14="http://schemas.microsoft.com/office/powerpoint/2010/main" val="36432794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D48EE-1595-604E-46E1-8ED4385EA8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65AED9-5AE3-8C7C-0431-89B2C84EE8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4DEF0B-E7BD-A00F-9BAD-EA39EE4ED78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D4A2697-ECC9-3649-C405-D1229A2FC9DB}"/>
              </a:ext>
            </a:extLst>
          </p:cNvPr>
          <p:cNvSpPr>
            <a:spLocks noGrp="1"/>
          </p:cNvSpPr>
          <p:nvPr>
            <p:ph type="sldNum" sz="quarter" idx="5"/>
          </p:nvPr>
        </p:nvSpPr>
        <p:spPr/>
        <p:txBody>
          <a:bodyPr/>
          <a:lstStyle/>
          <a:p>
            <a:fld id="{8606B9A6-A892-7A48-B557-9C79F78B0132}" type="slidenum">
              <a:rPr lang="en-US" smtClean="0"/>
              <a:t>14</a:t>
            </a:fld>
            <a:endParaRPr lang="en-US"/>
          </a:p>
        </p:txBody>
      </p:sp>
    </p:spTree>
    <p:extLst>
      <p:ext uri="{BB962C8B-B14F-4D97-AF65-F5344CB8AC3E}">
        <p14:creationId xmlns:p14="http://schemas.microsoft.com/office/powerpoint/2010/main" val="40732306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6D8508-727F-91A0-31A0-D76262DFDC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8829D2-DD42-ADFE-380B-796E59ED5A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D1A8B1-E954-A26A-CD30-A6073F60955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6063462-BDBA-F4FE-8B30-3154DAA17476}"/>
              </a:ext>
            </a:extLst>
          </p:cNvPr>
          <p:cNvSpPr>
            <a:spLocks noGrp="1"/>
          </p:cNvSpPr>
          <p:nvPr>
            <p:ph type="sldNum" sz="quarter" idx="5"/>
          </p:nvPr>
        </p:nvSpPr>
        <p:spPr/>
        <p:txBody>
          <a:bodyPr/>
          <a:lstStyle/>
          <a:p>
            <a:fld id="{8606B9A6-A892-7A48-B557-9C79F78B0132}" type="slidenum">
              <a:rPr lang="en-US" smtClean="0"/>
              <a:t>15</a:t>
            </a:fld>
            <a:endParaRPr lang="en-US"/>
          </a:p>
        </p:txBody>
      </p:sp>
    </p:spTree>
    <p:extLst>
      <p:ext uri="{BB962C8B-B14F-4D97-AF65-F5344CB8AC3E}">
        <p14:creationId xmlns:p14="http://schemas.microsoft.com/office/powerpoint/2010/main" val="24929554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606B9A6-A892-7A48-B557-9C79F78B0132}" type="slidenum">
              <a:rPr lang="en-US" smtClean="0"/>
              <a:t>16</a:t>
            </a:fld>
            <a:endParaRPr lang="en-US"/>
          </a:p>
        </p:txBody>
      </p:sp>
    </p:spTree>
    <p:extLst>
      <p:ext uri="{BB962C8B-B14F-4D97-AF65-F5344CB8AC3E}">
        <p14:creationId xmlns:p14="http://schemas.microsoft.com/office/powerpoint/2010/main" val="37013741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606B9A6-A892-7A48-B557-9C79F78B0132}" type="slidenum">
              <a:rPr lang="en-US" smtClean="0"/>
              <a:t>17</a:t>
            </a:fld>
            <a:endParaRPr lang="en-US"/>
          </a:p>
        </p:txBody>
      </p:sp>
    </p:spTree>
    <p:extLst>
      <p:ext uri="{BB962C8B-B14F-4D97-AF65-F5344CB8AC3E}">
        <p14:creationId xmlns:p14="http://schemas.microsoft.com/office/powerpoint/2010/main" val="6529718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606B9A6-A892-7A48-B557-9C79F78B0132}" type="slidenum">
              <a:rPr lang="en-US" smtClean="0"/>
              <a:t>19</a:t>
            </a:fld>
            <a:endParaRPr lang="en-US"/>
          </a:p>
        </p:txBody>
      </p:sp>
    </p:spTree>
    <p:extLst>
      <p:ext uri="{BB962C8B-B14F-4D97-AF65-F5344CB8AC3E}">
        <p14:creationId xmlns:p14="http://schemas.microsoft.com/office/powerpoint/2010/main" val="1761895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606B9A6-A892-7A48-B557-9C79F78B0132}" type="slidenum">
              <a:rPr lang="en-US" smtClean="0"/>
              <a:t>20</a:t>
            </a:fld>
            <a:endParaRPr lang="en-US"/>
          </a:p>
        </p:txBody>
      </p:sp>
    </p:spTree>
    <p:extLst>
      <p:ext uri="{BB962C8B-B14F-4D97-AF65-F5344CB8AC3E}">
        <p14:creationId xmlns:p14="http://schemas.microsoft.com/office/powerpoint/2010/main" val="48774998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www.crfi.govt.nz/" TargetMode="External"/><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rfi.govt.nz/" TargetMode="External"/><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rfi.govt.nz/" TargetMode="External"/><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rfi.govt.nz/" TargetMode="External"/><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rfi.govt.nz/" TargetMode="External"/><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hyperlink" Target="http://www.crfi.govt.nz/"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rfi.govt.nz/" TargetMode="External"/><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rfi.govt.nz/" TargetMode="External"/><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rfi.govt.nz/" TargetMode="External"/><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hyperlink" Target="http://www.crfi.govt.nz/" TargetMode="External"/><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hyperlink" Target="http://www.crfi.govt.nz/" TargetMode="External"/><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hyperlink" Target="http://www.crfi.govt.nz/" TargetMode="External"/><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hyperlink" Target="http://www.crfi.govt.nz/" TargetMode="External"/><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tx2"/>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14350460-798C-00F2-4BD1-AC4A2B29B2A1}"/>
              </a:ext>
            </a:extLst>
          </p:cNvPr>
          <p:cNvPicPr>
            <a:picLocks noChangeAspect="1"/>
          </p:cNvPicPr>
          <p:nvPr userDrawn="1"/>
        </p:nvPicPr>
        <p:blipFill>
          <a:blip>
            <a:extLst>
              <a:ext uri="{96DAC541-7B7A-43D3-8B79-37D633B846F1}">
                <asvg:svgBlip xmlns:asvg="http://schemas.microsoft.com/office/drawing/2016/SVG/main" r:embed="rId2"/>
              </a:ext>
            </a:extLst>
          </a:blip>
          <a:srcRect t="15385" b="15384"/>
          <a:stretch>
            <a:fillRect/>
          </a:stretch>
        </p:blipFill>
        <p:spPr>
          <a:xfrm>
            <a:off x="0" y="0"/>
            <a:ext cx="9906000" cy="6858000"/>
          </a:xfrm>
          <a:prstGeom prst="rect">
            <a:avLst/>
          </a:prstGeom>
        </p:spPr>
      </p:pic>
      <p:sp>
        <p:nvSpPr>
          <p:cNvPr id="2" name="Title 1"/>
          <p:cNvSpPr>
            <a:spLocks noGrp="1"/>
          </p:cNvSpPr>
          <p:nvPr>
            <p:ph type="ctrTitle"/>
          </p:nvPr>
        </p:nvSpPr>
        <p:spPr>
          <a:xfrm>
            <a:off x="631825" y="3374763"/>
            <a:ext cx="8642350" cy="917233"/>
          </a:xfrm>
        </p:spPr>
        <p:txBody>
          <a:bodyPr anchor="t" anchorCtr="0"/>
          <a:lstStyle>
            <a:lvl1pPr algn="l">
              <a:defRPr sz="4000" b="1" i="0">
                <a:solidFill>
                  <a:schemeClr val="bg1"/>
                </a:solidFill>
                <a:latin typeface="Acumin Pro" panose="020B0504020202020204" pitchFamily="34" charset="77"/>
              </a:defRPr>
            </a:lvl1pPr>
          </a:lstStyle>
          <a:p>
            <a:r>
              <a:rPr lang="en-GB"/>
              <a:t>Click to edit Master title style</a:t>
            </a:r>
            <a:endParaRPr lang="en-US"/>
          </a:p>
        </p:txBody>
      </p:sp>
      <p:sp>
        <p:nvSpPr>
          <p:cNvPr id="3" name="Subtitle 2"/>
          <p:cNvSpPr>
            <a:spLocks noGrp="1"/>
          </p:cNvSpPr>
          <p:nvPr>
            <p:ph type="subTitle" idx="1"/>
          </p:nvPr>
        </p:nvSpPr>
        <p:spPr>
          <a:xfrm>
            <a:off x="628614" y="4384072"/>
            <a:ext cx="8642350" cy="669020"/>
          </a:xfrm>
        </p:spPr>
        <p:txBody>
          <a:bodyPr anchor="t" anchorCtr="0"/>
          <a:lstStyle>
            <a:lvl1pPr marL="0" indent="0" algn="l">
              <a:buNone/>
              <a:defRPr sz="24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5" name="Graphic 4">
            <a:extLst>
              <a:ext uri="{FF2B5EF4-FFF2-40B4-BE49-F238E27FC236}">
                <a16:creationId xmlns:a16="http://schemas.microsoft.com/office/drawing/2014/main" id="{6B84B617-67F2-6121-CCAE-EB004F6364A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296530" y="138027"/>
            <a:ext cx="2444892" cy="1440000"/>
          </a:xfrm>
          <a:prstGeom prst="rect">
            <a:avLst/>
          </a:prstGeom>
        </p:spPr>
      </p:pic>
    </p:spTree>
    <p:extLst>
      <p:ext uri="{BB962C8B-B14F-4D97-AF65-F5344CB8AC3E}">
        <p14:creationId xmlns:p14="http://schemas.microsoft.com/office/powerpoint/2010/main" val="2276233791"/>
      </p:ext>
    </p:extLst>
  </p:cSld>
  <p:clrMapOvr>
    <a:masterClrMapping/>
  </p:clrMapOvr>
  <p:extLst>
    <p:ext uri="{DCECCB84-F9BA-43D5-87BE-67443E8EF086}">
      <p15:sldGuideLst xmlns:p15="http://schemas.microsoft.com/office/powerpoint/2012/main">
        <p15:guide id="1" pos="312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Back Cover">
    <p:bg>
      <p:bgPr>
        <a:solidFill>
          <a:schemeClr val="tx2"/>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14350460-798C-00F2-4BD1-AC4A2B29B2A1}"/>
              </a:ext>
            </a:extLst>
          </p:cNvPr>
          <p:cNvPicPr>
            <a:picLocks noChangeAspect="1"/>
          </p:cNvPicPr>
          <p:nvPr userDrawn="1"/>
        </p:nvPicPr>
        <p:blipFill>
          <a:blip>
            <a:extLst>
              <a:ext uri="{96DAC541-7B7A-43D3-8B79-37D633B846F1}">
                <asvg:svgBlip xmlns:asvg="http://schemas.microsoft.com/office/drawing/2016/SVG/main" r:embed="rId2"/>
              </a:ext>
            </a:extLst>
          </a:blip>
          <a:srcRect t="15385" b="15384"/>
          <a:stretch>
            <a:fillRect/>
          </a:stretch>
        </p:blipFill>
        <p:spPr>
          <a:xfrm flipH="1">
            <a:off x="0" y="0"/>
            <a:ext cx="9906000" cy="6858000"/>
          </a:xfrm>
          <a:prstGeom prst="rect">
            <a:avLst/>
          </a:prstGeom>
        </p:spPr>
      </p:pic>
      <p:pic>
        <p:nvPicPr>
          <p:cNvPr id="5" name="Graphic 4">
            <a:extLst>
              <a:ext uri="{FF2B5EF4-FFF2-40B4-BE49-F238E27FC236}">
                <a16:creationId xmlns:a16="http://schemas.microsoft.com/office/drawing/2014/main" id="{6B84B617-67F2-6121-CCAE-EB004F6364A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175795" y="5335925"/>
            <a:ext cx="2444892" cy="1440000"/>
          </a:xfrm>
          <a:prstGeom prst="rect">
            <a:avLst/>
          </a:prstGeom>
        </p:spPr>
      </p:pic>
    </p:spTree>
    <p:extLst>
      <p:ext uri="{BB962C8B-B14F-4D97-AF65-F5344CB8AC3E}">
        <p14:creationId xmlns:p14="http://schemas.microsoft.com/office/powerpoint/2010/main" val="19664743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Inside Covers">
    <p:bg>
      <p:bgPr>
        <a:solidFill>
          <a:schemeClr val="tx2">
            <a:alpha val="1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03975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ntents Slide">
    <p:spTree>
      <p:nvGrpSpPr>
        <p:cNvPr id="1" name=""/>
        <p:cNvGrpSpPr/>
        <p:nvPr/>
      </p:nvGrpSpPr>
      <p:grpSpPr>
        <a:xfrm>
          <a:off x="0" y="0"/>
          <a:ext cx="0" cy="0"/>
          <a:chOff x="0" y="0"/>
          <a:chExt cx="0" cy="0"/>
        </a:xfrm>
      </p:grpSpPr>
      <p:pic>
        <p:nvPicPr>
          <p:cNvPr id="13" name="Graphic 12">
            <a:extLst>
              <a:ext uri="{FF2B5EF4-FFF2-40B4-BE49-F238E27FC236}">
                <a16:creationId xmlns:a16="http://schemas.microsoft.com/office/drawing/2014/main" id="{BE8C2B5D-DD3C-C1A0-9997-FF6F6EC3C247}"/>
              </a:ext>
            </a:extLst>
          </p:cNvPr>
          <p:cNvPicPr>
            <a:picLocks noGrp="1" noRot="1" noChangeAspect="1" noMove="1" noResize="1" noEditPoints="1" noAdjustHandles="1" noChangeArrowheads="1" noChangeShapeType="1" noCrop="1"/>
          </p:cNvPicPr>
          <p:nvPr userDrawn="1"/>
        </p:nvPicPr>
        <p:blipFill>
          <a:blip>
            <a:alphaModFix/>
            <a:extLst>
              <a:ext uri="{96DAC541-7B7A-43D3-8B79-37D633B846F1}">
                <asvg:svgBlip xmlns:asvg="http://schemas.microsoft.com/office/drawing/2016/SVG/main" r:embed="rId2"/>
              </a:ext>
            </a:extLst>
          </a:blip>
          <a:srcRect t="19854" b="10916"/>
          <a:stretch>
            <a:fillRect/>
          </a:stretch>
        </p:blipFill>
        <p:spPr>
          <a:xfrm>
            <a:off x="0" y="0"/>
            <a:ext cx="9906000" cy="6858000"/>
          </a:xfrm>
          <a:prstGeom prst="rect">
            <a:avLst/>
          </a:prstGeom>
        </p:spPr>
      </p:pic>
      <p:sp>
        <p:nvSpPr>
          <p:cNvPr id="3" name="Text Placeholder 2"/>
          <p:cNvSpPr>
            <a:spLocks noGrp="1"/>
          </p:cNvSpPr>
          <p:nvPr>
            <p:ph type="body" idx="1"/>
          </p:nvPr>
        </p:nvSpPr>
        <p:spPr>
          <a:xfrm>
            <a:off x="631825" y="1063377"/>
            <a:ext cx="5352285" cy="1047406"/>
          </a:xfrm>
        </p:spPr>
        <p:txBody>
          <a:bodyPr/>
          <a:lstStyle>
            <a:lvl1pPr marL="0" indent="0">
              <a:buNone/>
              <a:defRPr sz="14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11" name="Title 1">
            <a:extLst>
              <a:ext uri="{FF2B5EF4-FFF2-40B4-BE49-F238E27FC236}">
                <a16:creationId xmlns:a16="http://schemas.microsoft.com/office/drawing/2014/main" id="{C106D260-1791-3F57-DF3A-5982DC15DC27}"/>
              </a:ext>
            </a:extLst>
          </p:cNvPr>
          <p:cNvSpPr>
            <a:spLocks noGrp="1"/>
          </p:cNvSpPr>
          <p:nvPr>
            <p:ph type="title"/>
          </p:nvPr>
        </p:nvSpPr>
        <p:spPr>
          <a:xfrm>
            <a:off x="631825" y="262553"/>
            <a:ext cx="4244975" cy="467342"/>
          </a:xfrm>
          <a:prstGeom prst="roundRect">
            <a:avLst/>
          </a:prstGeom>
          <a:solidFill>
            <a:schemeClr val="tx2"/>
          </a:solidFill>
        </p:spPr>
        <p:txBody>
          <a:bodyPr wrap="square" lIns="144000" tIns="72000" rIns="144000" bIns="72000">
            <a:spAutoFit/>
          </a:bodyPr>
          <a:lstStyle>
            <a:lvl1pPr>
              <a:defRPr>
                <a:solidFill>
                  <a:schemeClr val="bg1"/>
                </a:solidFill>
              </a:defRPr>
            </a:lvl1pPr>
          </a:lstStyle>
          <a:p>
            <a:r>
              <a:rPr lang="en-GB"/>
              <a:t>Click to edit Master title style</a:t>
            </a:r>
            <a:endParaRPr lang="en-US"/>
          </a:p>
        </p:txBody>
      </p:sp>
    </p:spTree>
    <p:extLst>
      <p:ext uri="{BB962C8B-B14F-4D97-AF65-F5344CB8AC3E}">
        <p14:creationId xmlns:p14="http://schemas.microsoft.com/office/powerpoint/2010/main" val="1369922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414F4A0B-A316-FB8D-A391-5C5ADB379C30}"/>
              </a:ext>
            </a:extLst>
          </p:cNvPr>
          <p:cNvGrpSpPr>
            <a:grpSpLocks noGrp="1" noUngrp="1" noRot="1" noMove="1" noResize="1"/>
          </p:cNvGrpSpPr>
          <p:nvPr userDrawn="1"/>
        </p:nvGrpSpPr>
        <p:grpSpPr>
          <a:xfrm>
            <a:off x="-1" y="0"/>
            <a:ext cx="9906001" cy="6858000"/>
            <a:chOff x="-1" y="0"/>
            <a:chExt cx="9906001" cy="6858000"/>
          </a:xfrm>
        </p:grpSpPr>
        <p:pic>
          <p:nvPicPr>
            <p:cNvPr id="11" name="Graphic 10">
              <a:extLst>
                <a:ext uri="{FF2B5EF4-FFF2-40B4-BE49-F238E27FC236}">
                  <a16:creationId xmlns:a16="http://schemas.microsoft.com/office/drawing/2014/main" id="{6A90F56D-9599-33F7-3C81-1FED4A39403B}"/>
                </a:ext>
              </a:extLst>
            </p:cNvPr>
            <p:cNvPicPr>
              <a:picLocks noGrp="1" noRot="1" noChangeAspect="1" noMove="1" noResize="1" noEditPoints="1" noAdjustHandles="1" noChangeArrowheads="1" noChangeShapeType="1" noCrop="1"/>
            </p:cNvPicPr>
            <p:nvPr userDrawn="1"/>
          </p:nvPicPr>
          <p:blipFill>
            <a:blip>
              <a:alphaModFix/>
              <a:extLst>
                <a:ext uri="{96DAC541-7B7A-43D3-8B79-37D633B846F1}">
                  <asvg:svgBlip xmlns:asvg="http://schemas.microsoft.com/office/drawing/2016/SVG/main" r:embed="rId2"/>
                </a:ext>
              </a:extLst>
            </a:blip>
            <a:srcRect t="19854" b="10916"/>
            <a:stretch>
              <a:fillRect/>
            </a:stretch>
          </p:blipFill>
          <p:spPr>
            <a:xfrm>
              <a:off x="0" y="0"/>
              <a:ext cx="9906000" cy="6858000"/>
            </a:xfrm>
            <a:prstGeom prst="rect">
              <a:avLst/>
            </a:prstGeom>
          </p:spPr>
        </p:pic>
        <p:sp>
          <p:nvSpPr>
            <p:cNvPr id="12" name="Rectangle 11">
              <a:extLst>
                <a:ext uri="{FF2B5EF4-FFF2-40B4-BE49-F238E27FC236}">
                  <a16:creationId xmlns:a16="http://schemas.microsoft.com/office/drawing/2014/main" id="{45D7DAC2-70B0-41C5-F82B-105469FFFB40}"/>
                </a:ext>
              </a:extLst>
            </p:cNvPr>
            <p:cNvSpPr>
              <a:spLocks/>
            </p:cNvSpPr>
            <p:nvPr userDrawn="1"/>
          </p:nvSpPr>
          <p:spPr>
            <a:xfrm>
              <a:off x="-1" y="0"/>
              <a:ext cx="9905999" cy="6858000"/>
            </a:xfrm>
            <a:prstGeom prst="rect">
              <a:avLst/>
            </a:prstGeom>
            <a:gradFill>
              <a:gsLst>
                <a:gs pos="0">
                  <a:schemeClr val="bg1">
                    <a:alpha val="0"/>
                  </a:schemeClr>
                </a:gs>
                <a:gs pos="8000">
                  <a:schemeClr val="bg1"/>
                </a:gs>
              </a:gsLst>
              <a:lin ang="10800000" scaled="0"/>
            </a:gra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631825" y="279806"/>
            <a:ext cx="8642350" cy="354067"/>
          </a:xfrm>
        </p:spPr>
        <p:txBody>
          <a:bodyPr/>
          <a:lstStyle/>
          <a:p>
            <a:r>
              <a:rPr lang="en-GB"/>
              <a:t>Click to edit Master title style</a:t>
            </a:r>
            <a:endParaRPr lang="en-US"/>
          </a:p>
        </p:txBody>
      </p:sp>
      <p:sp>
        <p:nvSpPr>
          <p:cNvPr id="3" name="Content Placeholder 2"/>
          <p:cNvSpPr>
            <a:spLocks noGrp="1"/>
          </p:cNvSpPr>
          <p:nvPr>
            <p:ph idx="1"/>
          </p:nvPr>
        </p:nvSpPr>
        <p:spPr>
          <a:xfrm>
            <a:off x="631825" y="1063828"/>
            <a:ext cx="8642350" cy="4679950"/>
          </a:xfrm>
        </p:spPr>
        <p:txBody>
          <a:bodyPr/>
          <a:lstStyle>
            <a:lvl2pPr>
              <a:defRPr sz="1200"/>
            </a:lvl2pPr>
            <a:lvl3pPr>
              <a:defRPr sz="900"/>
            </a:lvl3pPr>
            <a:lvl4pPr>
              <a:defRPr sz="900"/>
            </a:lvl4pPr>
            <a:lvl5pPr>
              <a:defRPr sz="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Slide Number Placeholder 9">
            <a:extLst>
              <a:ext uri="{FF2B5EF4-FFF2-40B4-BE49-F238E27FC236}">
                <a16:creationId xmlns:a16="http://schemas.microsoft.com/office/drawing/2014/main" id="{2BA0F3D3-BD4F-415F-F2C1-39FB1C08FB86}"/>
              </a:ext>
            </a:extLst>
          </p:cNvPr>
          <p:cNvSpPr>
            <a:spLocks noGrp="1"/>
          </p:cNvSpPr>
          <p:nvPr>
            <p:ph type="sldNum" sz="quarter" idx="11"/>
          </p:nvPr>
        </p:nvSpPr>
        <p:spPr/>
        <p:txBody>
          <a:bodyPr/>
          <a:lstStyle/>
          <a:p>
            <a:fld id="{5A068BD1-017B-D645-8113-7734FBE32584}" type="slidenum">
              <a:rPr lang="en-US" smtClean="0"/>
              <a:pPr/>
              <a:t>‹#›</a:t>
            </a:fld>
            <a:endParaRPr lang="en-US" sz="800"/>
          </a:p>
        </p:txBody>
      </p:sp>
      <p:sp>
        <p:nvSpPr>
          <p:cNvPr id="5" name="Footer Placeholder 4">
            <a:extLst>
              <a:ext uri="{FF2B5EF4-FFF2-40B4-BE49-F238E27FC236}">
                <a16:creationId xmlns:a16="http://schemas.microsoft.com/office/drawing/2014/main" id="{C35D7A9A-7F8E-D5BF-0488-25998BC3A5E8}"/>
              </a:ext>
              <a:ext uri="{C183D7F6-B498-43B3-948B-1728B52AA6E4}">
                <adec:decorative xmlns:adec="http://schemas.microsoft.com/office/drawing/2017/decorative" val="1"/>
              </a:ext>
            </a:extLst>
          </p:cNvPr>
          <p:cNvSpPr>
            <a:spLocks noGrp="1"/>
          </p:cNvSpPr>
          <p:nvPr>
            <p:ph type="ftr" sz="quarter" idx="3"/>
          </p:nvPr>
        </p:nvSpPr>
        <p:spPr>
          <a:xfrm>
            <a:off x="631825" y="6285053"/>
            <a:ext cx="7965244" cy="257035"/>
          </a:xfrm>
          <a:prstGeom prst="rect">
            <a:avLst/>
          </a:prstGeom>
        </p:spPr>
        <p:txBody>
          <a:bodyPr vert="horz" lIns="0" tIns="0" rIns="0" bIns="0" rtlCol="0" anchor="b" anchorCtr="0"/>
          <a:lstStyle>
            <a:lvl1pPr algn="l">
              <a:defRPr sz="800" b="0">
                <a:solidFill>
                  <a:schemeClr val="accent5">
                    <a:lumMod val="10000"/>
                  </a:schemeClr>
                </a:solidFill>
                <a:latin typeface="Acumin Pro" panose="020B0504020202020204" pitchFamily="34" charset="77"/>
              </a:defRPr>
            </a:lvl1pPr>
          </a:lstStyle>
          <a:p>
            <a:r>
              <a:rPr lang="en-GB" noProof="1"/>
              <a:t>This information is intended to provide general guidance and promote understanding.   |   Find out more at </a:t>
            </a:r>
            <a:r>
              <a:rPr lang="en-GB" sz="800" noProof="1">
                <a:hlinkClick r:id="rId3"/>
              </a:rPr>
              <a:t>www.crfi.govt.nz</a:t>
            </a:r>
            <a:endParaRPr lang="en-GB" noProof="1"/>
          </a:p>
        </p:txBody>
      </p:sp>
    </p:spTree>
    <p:extLst>
      <p:ext uri="{BB962C8B-B14F-4D97-AF65-F5344CB8AC3E}">
        <p14:creationId xmlns:p14="http://schemas.microsoft.com/office/powerpoint/2010/main" val="12884087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pic>
        <p:nvPicPr>
          <p:cNvPr id="13" name="Graphic 12">
            <a:extLst>
              <a:ext uri="{FF2B5EF4-FFF2-40B4-BE49-F238E27FC236}">
                <a16:creationId xmlns:a16="http://schemas.microsoft.com/office/drawing/2014/main" id="{2536CEC7-12A9-3B59-41F0-D22545D517F4}"/>
              </a:ext>
            </a:extLst>
          </p:cNvPr>
          <p:cNvPicPr>
            <a:picLocks noChangeAspect="1"/>
          </p:cNvPicPr>
          <p:nvPr userDrawn="1"/>
        </p:nvPicPr>
        <p:blipFill>
          <a:blip>
            <a:extLst>
              <a:ext uri="{96DAC541-7B7A-43D3-8B79-37D633B846F1}">
                <asvg:svgBlip xmlns:asvg="http://schemas.microsoft.com/office/drawing/2016/SVG/main" r:embed="rId2"/>
              </a:ext>
            </a:extLst>
          </a:blip>
          <a:srcRect t="15384" b="73991"/>
          <a:stretch>
            <a:fillRect/>
          </a:stretch>
        </p:blipFill>
        <p:spPr>
          <a:xfrm>
            <a:off x="0" y="0"/>
            <a:ext cx="9906000" cy="1052513"/>
          </a:xfrm>
          <a:prstGeom prst="rect">
            <a:avLst/>
          </a:prstGeom>
        </p:spPr>
      </p:pic>
      <p:sp>
        <p:nvSpPr>
          <p:cNvPr id="3" name="Content Placeholder 2"/>
          <p:cNvSpPr>
            <a:spLocks noGrp="1"/>
          </p:cNvSpPr>
          <p:nvPr>
            <p:ph sz="half" idx="1"/>
          </p:nvPr>
        </p:nvSpPr>
        <p:spPr>
          <a:xfrm>
            <a:off x="631826" y="3210366"/>
            <a:ext cx="4163811" cy="281102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110363" y="3210366"/>
            <a:ext cx="4163811" cy="281102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2" name="Slide Number Placeholder 11">
            <a:extLst>
              <a:ext uri="{FF2B5EF4-FFF2-40B4-BE49-F238E27FC236}">
                <a16:creationId xmlns:a16="http://schemas.microsoft.com/office/drawing/2014/main" id="{4A3694C1-2C72-68CA-30ED-979331D068BE}"/>
              </a:ext>
            </a:extLst>
          </p:cNvPr>
          <p:cNvSpPr>
            <a:spLocks noGrp="1"/>
          </p:cNvSpPr>
          <p:nvPr>
            <p:ph type="sldNum" sz="quarter" idx="11"/>
          </p:nvPr>
        </p:nvSpPr>
        <p:spPr/>
        <p:txBody>
          <a:bodyPr/>
          <a:lstStyle/>
          <a:p>
            <a:fld id="{5A068BD1-017B-D645-8113-7734FBE32584}" type="slidenum">
              <a:rPr lang="en-US" smtClean="0"/>
              <a:pPr/>
              <a:t>‹#›</a:t>
            </a:fld>
            <a:endParaRPr lang="en-US" sz="800"/>
          </a:p>
        </p:txBody>
      </p:sp>
      <p:sp>
        <p:nvSpPr>
          <p:cNvPr id="2" name="Content Placeholder 2">
            <a:extLst>
              <a:ext uri="{FF2B5EF4-FFF2-40B4-BE49-F238E27FC236}">
                <a16:creationId xmlns:a16="http://schemas.microsoft.com/office/drawing/2014/main" id="{D8335D43-E929-0D2B-139F-A93C7C22C560}"/>
              </a:ext>
            </a:extLst>
          </p:cNvPr>
          <p:cNvSpPr>
            <a:spLocks noGrp="1"/>
          </p:cNvSpPr>
          <p:nvPr>
            <p:ph sz="half" idx="15"/>
          </p:nvPr>
        </p:nvSpPr>
        <p:spPr>
          <a:xfrm>
            <a:off x="631827" y="1268413"/>
            <a:ext cx="8642348" cy="1488530"/>
          </a:xfrm>
        </p:spPr>
        <p:txBody>
          <a:bodyPr/>
          <a:lstStyle>
            <a:lvl1pPr>
              <a:defRPr sz="1400"/>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Footer Placeholder 4">
            <a:extLst>
              <a:ext uri="{FF2B5EF4-FFF2-40B4-BE49-F238E27FC236}">
                <a16:creationId xmlns:a16="http://schemas.microsoft.com/office/drawing/2014/main" id="{92220110-CD80-103F-2239-5C01ADDBD7A2}"/>
              </a:ext>
              <a:ext uri="{C183D7F6-B498-43B3-948B-1728B52AA6E4}">
                <adec:decorative xmlns:adec="http://schemas.microsoft.com/office/drawing/2017/decorative" val="1"/>
              </a:ext>
            </a:extLst>
          </p:cNvPr>
          <p:cNvSpPr>
            <a:spLocks noGrp="1"/>
          </p:cNvSpPr>
          <p:nvPr>
            <p:ph type="ftr" sz="quarter" idx="3"/>
          </p:nvPr>
        </p:nvSpPr>
        <p:spPr>
          <a:xfrm>
            <a:off x="631825" y="6285053"/>
            <a:ext cx="7965244" cy="257035"/>
          </a:xfrm>
          <a:prstGeom prst="rect">
            <a:avLst/>
          </a:prstGeom>
        </p:spPr>
        <p:txBody>
          <a:bodyPr vert="horz" lIns="0" tIns="0" rIns="0" bIns="0" rtlCol="0" anchor="b" anchorCtr="0"/>
          <a:lstStyle>
            <a:lvl1pPr algn="l">
              <a:defRPr sz="800" b="0">
                <a:solidFill>
                  <a:schemeClr val="accent5">
                    <a:lumMod val="10000"/>
                  </a:schemeClr>
                </a:solidFill>
                <a:latin typeface="Acumin Pro" panose="020B0504020202020204" pitchFamily="34" charset="77"/>
              </a:defRPr>
            </a:lvl1pPr>
          </a:lstStyle>
          <a:p>
            <a:r>
              <a:rPr lang="en-GB" noProof="1"/>
              <a:t>This information is intended to provide general guidance and promote understanding.   |   Find out more at </a:t>
            </a:r>
            <a:r>
              <a:rPr lang="en-GB" sz="800" noProof="1">
                <a:hlinkClick r:id="rId3"/>
              </a:rPr>
              <a:t>www.crfi.govt.nz</a:t>
            </a:r>
            <a:endParaRPr lang="en-GB" noProof="1"/>
          </a:p>
        </p:txBody>
      </p:sp>
      <p:sp>
        <p:nvSpPr>
          <p:cNvPr id="6" name="Content Placeholder 2">
            <a:extLst>
              <a:ext uri="{FF2B5EF4-FFF2-40B4-BE49-F238E27FC236}">
                <a16:creationId xmlns:a16="http://schemas.microsoft.com/office/drawing/2014/main" id="{6B732E71-6CCF-4F08-4B86-EE6C9080172D}"/>
              </a:ext>
            </a:extLst>
          </p:cNvPr>
          <p:cNvSpPr>
            <a:spLocks noGrp="1" noChangeAspect="1"/>
          </p:cNvSpPr>
          <p:nvPr>
            <p:ph sz="half" idx="19"/>
          </p:nvPr>
        </p:nvSpPr>
        <p:spPr>
          <a:xfrm>
            <a:off x="631825" y="3898572"/>
            <a:ext cx="4163810" cy="1766505"/>
          </a:xfrm>
          <a:prstGeom prst="roundRect">
            <a:avLst>
              <a:gd name="adj" fmla="val 5415"/>
            </a:avLst>
          </a:prstGeom>
          <a:solidFill>
            <a:srgbClr val="E9CFE9"/>
          </a:solidFill>
        </p:spPr>
        <p:txBody>
          <a:bodyPr wrap="square" lIns="144000" tIns="216000" rIns="144000" bIns="216000">
            <a:spAutoFit/>
          </a:bodyPr>
          <a:lstStyle>
            <a:lvl1pPr>
              <a:defRPr sz="1400"/>
            </a:lvl1pPr>
            <a:lvl4pPr>
              <a:spcAft>
                <a:spcPts val="400"/>
              </a:spcAft>
              <a:defRPr/>
            </a:lvl4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Title 1">
            <a:extLst>
              <a:ext uri="{FF2B5EF4-FFF2-40B4-BE49-F238E27FC236}">
                <a16:creationId xmlns:a16="http://schemas.microsoft.com/office/drawing/2014/main" id="{9D3B4FC2-C763-8680-19AD-4A1C7625E88F}"/>
              </a:ext>
            </a:extLst>
          </p:cNvPr>
          <p:cNvSpPr>
            <a:spLocks noGrp="1"/>
          </p:cNvSpPr>
          <p:nvPr>
            <p:ph type="title" hasCustomPrompt="1"/>
          </p:nvPr>
        </p:nvSpPr>
        <p:spPr>
          <a:xfrm>
            <a:off x="631825" y="272559"/>
            <a:ext cx="8642350" cy="470327"/>
          </a:xfrm>
        </p:spPr>
        <p:txBody>
          <a:bodyPr/>
          <a:lstStyle>
            <a:lvl1pPr>
              <a:defRPr>
                <a:solidFill>
                  <a:schemeClr val="bg1"/>
                </a:solidFill>
              </a:defRPr>
            </a:lvl1pPr>
          </a:lstStyle>
          <a:p>
            <a:r>
              <a:rPr lang="en-GB"/>
              <a:t>Click to edit Master title style</a:t>
            </a:r>
            <a:br>
              <a:rPr lang="en-GB"/>
            </a:br>
            <a:br>
              <a:rPr lang="en-GB"/>
            </a:br>
            <a:endParaRPr lang="en-US"/>
          </a:p>
        </p:txBody>
      </p:sp>
    </p:spTree>
    <p:extLst>
      <p:ext uri="{BB962C8B-B14F-4D97-AF65-F5344CB8AC3E}">
        <p14:creationId xmlns:p14="http://schemas.microsoft.com/office/powerpoint/2010/main" val="2933326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hree Content">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76291B2F-1CA2-8988-33BB-203CB1CDD905}"/>
              </a:ext>
            </a:extLst>
          </p:cNvPr>
          <p:cNvPicPr>
            <a:picLocks noChangeAspect="1"/>
          </p:cNvPicPr>
          <p:nvPr userDrawn="1"/>
        </p:nvPicPr>
        <p:blipFill>
          <a:blip>
            <a:extLst>
              <a:ext uri="{96DAC541-7B7A-43D3-8B79-37D633B846F1}">
                <asvg:svgBlip xmlns:asvg="http://schemas.microsoft.com/office/drawing/2016/SVG/main" r:embed="rId2"/>
              </a:ext>
            </a:extLst>
          </a:blip>
          <a:srcRect t="15384" b="73991"/>
          <a:stretch>
            <a:fillRect/>
          </a:stretch>
        </p:blipFill>
        <p:spPr>
          <a:xfrm>
            <a:off x="0" y="0"/>
            <a:ext cx="9906000" cy="1052513"/>
          </a:xfrm>
          <a:prstGeom prst="rect">
            <a:avLst/>
          </a:prstGeom>
        </p:spPr>
      </p:pic>
      <p:sp>
        <p:nvSpPr>
          <p:cNvPr id="3" name="Content Placeholder 2"/>
          <p:cNvSpPr>
            <a:spLocks noGrp="1"/>
          </p:cNvSpPr>
          <p:nvPr>
            <p:ph sz="half" idx="1"/>
          </p:nvPr>
        </p:nvSpPr>
        <p:spPr>
          <a:xfrm>
            <a:off x="631827" y="1268413"/>
            <a:ext cx="2700000" cy="1697177"/>
          </a:xfrm>
        </p:spPr>
        <p:txBody>
          <a:bodyPr/>
          <a:lstStyle>
            <a:lvl1pPr>
              <a:defRPr sz="1400"/>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3601726" y="1268413"/>
            <a:ext cx="2700000" cy="1697177"/>
          </a:xfrm>
        </p:spPr>
        <p:txBody>
          <a:bodyPr/>
          <a:lstStyle>
            <a:lvl1pPr>
              <a:defRPr sz="1400"/>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Content Placeholder 3">
            <a:extLst>
              <a:ext uri="{FF2B5EF4-FFF2-40B4-BE49-F238E27FC236}">
                <a16:creationId xmlns:a16="http://schemas.microsoft.com/office/drawing/2014/main" id="{9D6D3F65-9746-6F37-13EC-72AB4CDDE3A0}"/>
              </a:ext>
            </a:extLst>
          </p:cNvPr>
          <p:cNvSpPr>
            <a:spLocks noGrp="1"/>
          </p:cNvSpPr>
          <p:nvPr>
            <p:ph sz="half" idx="10"/>
          </p:nvPr>
        </p:nvSpPr>
        <p:spPr>
          <a:xfrm>
            <a:off x="6571626" y="1268413"/>
            <a:ext cx="2700000" cy="1697177"/>
          </a:xfrm>
        </p:spPr>
        <p:txBody>
          <a:bodyPr/>
          <a:lstStyle>
            <a:lvl1pPr>
              <a:defRPr sz="1400"/>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2" name="Slide Number Placeholder 11">
            <a:extLst>
              <a:ext uri="{FF2B5EF4-FFF2-40B4-BE49-F238E27FC236}">
                <a16:creationId xmlns:a16="http://schemas.microsoft.com/office/drawing/2014/main" id="{20AF204A-D6CB-0F9F-9A76-6682DC3AB363}"/>
              </a:ext>
            </a:extLst>
          </p:cNvPr>
          <p:cNvSpPr>
            <a:spLocks noGrp="1"/>
          </p:cNvSpPr>
          <p:nvPr>
            <p:ph type="sldNum" sz="quarter" idx="14"/>
          </p:nvPr>
        </p:nvSpPr>
        <p:spPr/>
        <p:txBody>
          <a:bodyPr/>
          <a:lstStyle/>
          <a:p>
            <a:fld id="{5A068BD1-017B-D645-8113-7734FBE32584}" type="slidenum">
              <a:rPr lang="en-US" smtClean="0"/>
              <a:pPr/>
              <a:t>‹#›</a:t>
            </a:fld>
            <a:endParaRPr lang="en-US" sz="800"/>
          </a:p>
        </p:txBody>
      </p:sp>
      <p:sp>
        <p:nvSpPr>
          <p:cNvPr id="13" name="Content Placeholder 2">
            <a:extLst>
              <a:ext uri="{FF2B5EF4-FFF2-40B4-BE49-F238E27FC236}">
                <a16:creationId xmlns:a16="http://schemas.microsoft.com/office/drawing/2014/main" id="{B5FC6E1F-7551-A07A-22FC-1D9D69504876}"/>
              </a:ext>
            </a:extLst>
          </p:cNvPr>
          <p:cNvSpPr>
            <a:spLocks noGrp="1"/>
          </p:cNvSpPr>
          <p:nvPr>
            <p:ph sz="half" idx="15"/>
          </p:nvPr>
        </p:nvSpPr>
        <p:spPr>
          <a:xfrm>
            <a:off x="631827" y="3323507"/>
            <a:ext cx="8642348" cy="1547541"/>
          </a:xfrm>
        </p:spPr>
        <p:txBody>
          <a:bodyPr/>
          <a:lstStyle>
            <a:lvl1pPr>
              <a:defRPr sz="1400"/>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4">
            <a:extLst>
              <a:ext uri="{FF2B5EF4-FFF2-40B4-BE49-F238E27FC236}">
                <a16:creationId xmlns:a16="http://schemas.microsoft.com/office/drawing/2014/main" id="{8232442F-429B-62C3-DF39-FB6CEBCF5933}"/>
              </a:ext>
              <a:ext uri="{C183D7F6-B498-43B3-948B-1728B52AA6E4}">
                <adec:decorative xmlns:adec="http://schemas.microsoft.com/office/drawing/2017/decorative" val="1"/>
              </a:ext>
            </a:extLst>
          </p:cNvPr>
          <p:cNvSpPr>
            <a:spLocks noGrp="1"/>
          </p:cNvSpPr>
          <p:nvPr>
            <p:ph type="ftr" sz="quarter" idx="3"/>
          </p:nvPr>
        </p:nvSpPr>
        <p:spPr>
          <a:xfrm>
            <a:off x="631825" y="6285053"/>
            <a:ext cx="7965244" cy="257035"/>
          </a:xfrm>
          <a:prstGeom prst="rect">
            <a:avLst/>
          </a:prstGeom>
        </p:spPr>
        <p:txBody>
          <a:bodyPr vert="horz" lIns="0" tIns="0" rIns="0" bIns="0" rtlCol="0" anchor="b" anchorCtr="0"/>
          <a:lstStyle>
            <a:lvl1pPr algn="l">
              <a:defRPr sz="800" b="0">
                <a:solidFill>
                  <a:schemeClr val="accent5">
                    <a:lumMod val="10000"/>
                  </a:schemeClr>
                </a:solidFill>
                <a:latin typeface="Acumin Pro" panose="020B0504020202020204" pitchFamily="34" charset="77"/>
              </a:defRPr>
            </a:lvl1pPr>
          </a:lstStyle>
          <a:p>
            <a:r>
              <a:rPr lang="en-GB" noProof="1"/>
              <a:t>This information is intended to provide general guidance and promote understanding.   |   Find out more at </a:t>
            </a:r>
            <a:r>
              <a:rPr lang="en-GB" sz="800" noProof="1">
                <a:hlinkClick r:id="rId3"/>
              </a:rPr>
              <a:t>www.crfi.govt.nz</a:t>
            </a:r>
            <a:endParaRPr lang="en-GB" noProof="1"/>
          </a:p>
        </p:txBody>
      </p:sp>
      <p:sp>
        <p:nvSpPr>
          <p:cNvPr id="2" name="Title 1">
            <a:extLst>
              <a:ext uri="{FF2B5EF4-FFF2-40B4-BE49-F238E27FC236}">
                <a16:creationId xmlns:a16="http://schemas.microsoft.com/office/drawing/2014/main" id="{F0E4763A-BB93-89F0-D05F-5F31C3C5984C}"/>
              </a:ext>
            </a:extLst>
          </p:cNvPr>
          <p:cNvSpPr>
            <a:spLocks noGrp="1"/>
          </p:cNvSpPr>
          <p:nvPr>
            <p:ph type="title" hasCustomPrompt="1"/>
          </p:nvPr>
        </p:nvSpPr>
        <p:spPr>
          <a:xfrm>
            <a:off x="631825" y="272559"/>
            <a:ext cx="8642350" cy="470327"/>
          </a:xfrm>
        </p:spPr>
        <p:txBody>
          <a:bodyPr/>
          <a:lstStyle>
            <a:lvl1pPr>
              <a:defRPr>
                <a:solidFill>
                  <a:schemeClr val="bg1"/>
                </a:solidFill>
              </a:defRPr>
            </a:lvl1pPr>
          </a:lstStyle>
          <a:p>
            <a:r>
              <a:rPr lang="en-GB"/>
              <a:t>Click to edit Master title style</a:t>
            </a:r>
            <a:br>
              <a:rPr lang="en-GB"/>
            </a:br>
            <a:br>
              <a:rPr lang="en-GB"/>
            </a:br>
            <a:endParaRPr lang="en-US"/>
          </a:p>
        </p:txBody>
      </p:sp>
    </p:spTree>
    <p:extLst>
      <p:ext uri="{BB962C8B-B14F-4D97-AF65-F5344CB8AC3E}">
        <p14:creationId xmlns:p14="http://schemas.microsoft.com/office/powerpoint/2010/main" val="15676908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omparison Boxes">
    <p:spTree>
      <p:nvGrpSpPr>
        <p:cNvPr id="1" name=""/>
        <p:cNvGrpSpPr/>
        <p:nvPr/>
      </p:nvGrpSpPr>
      <p:grpSpPr>
        <a:xfrm>
          <a:off x="0" y="0"/>
          <a:ext cx="0" cy="0"/>
          <a:chOff x="0" y="0"/>
          <a:chExt cx="0" cy="0"/>
        </a:xfrm>
      </p:grpSpPr>
      <p:pic>
        <p:nvPicPr>
          <p:cNvPr id="30" name="Graphic 29">
            <a:extLst>
              <a:ext uri="{FF2B5EF4-FFF2-40B4-BE49-F238E27FC236}">
                <a16:creationId xmlns:a16="http://schemas.microsoft.com/office/drawing/2014/main" id="{0D8EE23D-FB16-9B4E-F4F1-4DF6D428B639}"/>
              </a:ext>
            </a:extLst>
          </p:cNvPr>
          <p:cNvPicPr>
            <a:picLocks noChangeAspect="1"/>
          </p:cNvPicPr>
          <p:nvPr userDrawn="1"/>
        </p:nvPicPr>
        <p:blipFill>
          <a:blip>
            <a:extLst>
              <a:ext uri="{96DAC541-7B7A-43D3-8B79-37D633B846F1}">
                <asvg:svgBlip xmlns:asvg="http://schemas.microsoft.com/office/drawing/2016/SVG/main" r:embed="rId2"/>
              </a:ext>
            </a:extLst>
          </a:blip>
          <a:srcRect t="15384" b="73991"/>
          <a:stretch>
            <a:fillRect/>
          </a:stretch>
        </p:blipFill>
        <p:spPr>
          <a:xfrm>
            <a:off x="0" y="0"/>
            <a:ext cx="9906000" cy="1052513"/>
          </a:xfrm>
          <a:prstGeom prst="rect">
            <a:avLst/>
          </a:prstGeom>
        </p:spPr>
      </p:pic>
      <p:sp>
        <p:nvSpPr>
          <p:cNvPr id="25" name="SmartArt Placeholder 19">
            <a:extLst>
              <a:ext uri="{FF2B5EF4-FFF2-40B4-BE49-F238E27FC236}">
                <a16:creationId xmlns:a16="http://schemas.microsoft.com/office/drawing/2014/main" id="{DDBD5345-4186-675E-F9DD-E234400322E0}"/>
              </a:ext>
            </a:extLst>
          </p:cNvPr>
          <p:cNvSpPr>
            <a:spLocks noGrp="1"/>
          </p:cNvSpPr>
          <p:nvPr>
            <p:ph type="dgm" sz="quarter" idx="23"/>
          </p:nvPr>
        </p:nvSpPr>
        <p:spPr>
          <a:xfrm>
            <a:off x="4092600" y="3575792"/>
            <a:ext cx="860400" cy="860400"/>
          </a:xfrm>
          <a:prstGeom prst="ellipse">
            <a:avLst/>
          </a:prstGeom>
          <a:solidFill>
            <a:srgbClr val="E9CFE9"/>
          </a:solidFill>
        </p:spPr>
        <p:txBody>
          <a:bodyPr/>
          <a:lstStyle/>
          <a:p>
            <a:endParaRPr lang="en-US"/>
          </a:p>
        </p:txBody>
      </p:sp>
      <p:sp>
        <p:nvSpPr>
          <p:cNvPr id="23" name="SmartArt Placeholder 19">
            <a:extLst>
              <a:ext uri="{FF2B5EF4-FFF2-40B4-BE49-F238E27FC236}">
                <a16:creationId xmlns:a16="http://schemas.microsoft.com/office/drawing/2014/main" id="{DFAB125B-7EE1-EF16-CA0D-428A30EB2E35}"/>
              </a:ext>
            </a:extLst>
          </p:cNvPr>
          <p:cNvSpPr>
            <a:spLocks noGrp="1"/>
          </p:cNvSpPr>
          <p:nvPr>
            <p:ph type="dgm" sz="quarter" idx="22"/>
          </p:nvPr>
        </p:nvSpPr>
        <p:spPr>
          <a:xfrm>
            <a:off x="8560146" y="3575792"/>
            <a:ext cx="860400" cy="860400"/>
          </a:xfrm>
          <a:prstGeom prst="ellipse">
            <a:avLst/>
          </a:prstGeom>
          <a:solidFill>
            <a:srgbClr val="E9CFE9"/>
          </a:solidFill>
        </p:spPr>
        <p:txBody>
          <a:bodyPr/>
          <a:lstStyle/>
          <a:p>
            <a:endParaRPr lang="en-US"/>
          </a:p>
        </p:txBody>
      </p:sp>
      <p:sp>
        <p:nvSpPr>
          <p:cNvPr id="16" name="Slide Number Placeholder 15">
            <a:extLst>
              <a:ext uri="{FF2B5EF4-FFF2-40B4-BE49-F238E27FC236}">
                <a16:creationId xmlns:a16="http://schemas.microsoft.com/office/drawing/2014/main" id="{823A6212-A39B-7684-BC5C-2DA36D3F714B}"/>
              </a:ext>
            </a:extLst>
          </p:cNvPr>
          <p:cNvSpPr>
            <a:spLocks noGrp="1"/>
          </p:cNvSpPr>
          <p:nvPr>
            <p:ph type="sldNum" sz="quarter" idx="11"/>
          </p:nvPr>
        </p:nvSpPr>
        <p:spPr/>
        <p:txBody>
          <a:bodyPr/>
          <a:lstStyle/>
          <a:p>
            <a:fld id="{5A068BD1-017B-D645-8113-7734FBE32584}" type="slidenum">
              <a:rPr lang="en-US" smtClean="0"/>
              <a:pPr/>
              <a:t>‹#›</a:t>
            </a:fld>
            <a:endParaRPr lang="en-US" sz="800"/>
          </a:p>
        </p:txBody>
      </p:sp>
      <p:sp>
        <p:nvSpPr>
          <p:cNvPr id="13" name="Content Placeholder 2">
            <a:extLst>
              <a:ext uri="{FF2B5EF4-FFF2-40B4-BE49-F238E27FC236}">
                <a16:creationId xmlns:a16="http://schemas.microsoft.com/office/drawing/2014/main" id="{B8DEB7EF-DFF4-2E2E-83A1-93F51672C83D}"/>
              </a:ext>
            </a:extLst>
          </p:cNvPr>
          <p:cNvSpPr>
            <a:spLocks noGrp="1" noChangeAspect="1"/>
          </p:cNvSpPr>
          <p:nvPr>
            <p:ph sz="half" idx="19"/>
          </p:nvPr>
        </p:nvSpPr>
        <p:spPr>
          <a:xfrm>
            <a:off x="631825" y="3898572"/>
            <a:ext cx="4163810" cy="1654286"/>
          </a:xfrm>
          <a:prstGeom prst="roundRect">
            <a:avLst>
              <a:gd name="adj" fmla="val 5415"/>
            </a:avLst>
          </a:prstGeom>
          <a:solidFill>
            <a:srgbClr val="E9CFE9"/>
          </a:solidFill>
        </p:spPr>
        <p:txBody>
          <a:bodyPr wrap="square" lIns="144000" tIns="216000" rIns="144000" bIns="216000">
            <a:noAutofit/>
          </a:bodyPr>
          <a:lstStyle>
            <a:lvl1pPr>
              <a:defRPr sz="1400"/>
            </a:lvl1pPr>
            <a:lvl4pPr>
              <a:spcAft>
                <a:spcPts val="400"/>
              </a:spcAft>
              <a:defRPr/>
            </a:lvl4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4" name="Content Placeholder 2">
            <a:extLst>
              <a:ext uri="{FF2B5EF4-FFF2-40B4-BE49-F238E27FC236}">
                <a16:creationId xmlns:a16="http://schemas.microsoft.com/office/drawing/2014/main" id="{C67119E7-5896-97D4-7227-E7FD596E2BBA}"/>
              </a:ext>
            </a:extLst>
          </p:cNvPr>
          <p:cNvSpPr>
            <a:spLocks noGrp="1" noChangeAspect="1"/>
          </p:cNvSpPr>
          <p:nvPr>
            <p:ph sz="half" idx="20"/>
          </p:nvPr>
        </p:nvSpPr>
        <p:spPr>
          <a:xfrm>
            <a:off x="5110367" y="3910075"/>
            <a:ext cx="4163810" cy="1654286"/>
          </a:xfrm>
          <a:prstGeom prst="roundRect">
            <a:avLst>
              <a:gd name="adj" fmla="val 5415"/>
            </a:avLst>
          </a:prstGeom>
          <a:solidFill>
            <a:srgbClr val="E9CFE9"/>
          </a:solidFill>
        </p:spPr>
        <p:txBody>
          <a:bodyPr wrap="square" lIns="144000" tIns="216000" rIns="144000" bIns="216000">
            <a:noAutofit/>
          </a:bodyPr>
          <a:lstStyle>
            <a:lvl1pPr>
              <a:defRPr sz="1400"/>
            </a:lvl1pPr>
            <a:lvl4pPr>
              <a:spcAft>
                <a:spcPts val="400"/>
              </a:spcAft>
              <a:defRPr/>
            </a:lvl4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5" name="Content Placeholder 2">
            <a:extLst>
              <a:ext uri="{FF2B5EF4-FFF2-40B4-BE49-F238E27FC236}">
                <a16:creationId xmlns:a16="http://schemas.microsoft.com/office/drawing/2014/main" id="{147DAE69-0E5E-5295-D5C6-A4504A5391ED}"/>
              </a:ext>
            </a:extLst>
          </p:cNvPr>
          <p:cNvSpPr>
            <a:spLocks noGrp="1" noChangeAspect="1"/>
          </p:cNvSpPr>
          <p:nvPr>
            <p:ph sz="half" idx="21"/>
          </p:nvPr>
        </p:nvSpPr>
        <p:spPr>
          <a:xfrm>
            <a:off x="631825" y="1281219"/>
            <a:ext cx="8642350" cy="1766505"/>
          </a:xfrm>
          <a:prstGeom prst="roundRect">
            <a:avLst>
              <a:gd name="adj" fmla="val 5415"/>
            </a:avLst>
          </a:prstGeom>
          <a:solidFill>
            <a:srgbClr val="FFE093"/>
          </a:solidFill>
        </p:spPr>
        <p:txBody>
          <a:bodyPr wrap="square" lIns="144000" tIns="216000" rIns="144000" bIns="216000">
            <a:spAutoFit/>
          </a:bodyPr>
          <a:lstStyle>
            <a:lvl1pPr>
              <a:defRPr sz="1400"/>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8" name="Footer Placeholder 4">
            <a:extLst>
              <a:ext uri="{FF2B5EF4-FFF2-40B4-BE49-F238E27FC236}">
                <a16:creationId xmlns:a16="http://schemas.microsoft.com/office/drawing/2014/main" id="{06C19BD0-F7F2-9F92-861F-DC10783B4A4A}"/>
              </a:ext>
              <a:ext uri="{C183D7F6-B498-43B3-948B-1728B52AA6E4}">
                <adec:decorative xmlns:adec="http://schemas.microsoft.com/office/drawing/2017/decorative" val="1"/>
              </a:ext>
            </a:extLst>
          </p:cNvPr>
          <p:cNvSpPr>
            <a:spLocks noGrp="1"/>
          </p:cNvSpPr>
          <p:nvPr>
            <p:ph type="ftr" sz="quarter" idx="3"/>
          </p:nvPr>
        </p:nvSpPr>
        <p:spPr>
          <a:xfrm>
            <a:off x="631825" y="6285053"/>
            <a:ext cx="7965244" cy="257035"/>
          </a:xfrm>
          <a:prstGeom prst="rect">
            <a:avLst/>
          </a:prstGeom>
        </p:spPr>
        <p:txBody>
          <a:bodyPr vert="horz" lIns="0" tIns="0" rIns="0" bIns="0" rtlCol="0" anchor="b" anchorCtr="0"/>
          <a:lstStyle>
            <a:lvl1pPr algn="l">
              <a:defRPr sz="800" b="0">
                <a:solidFill>
                  <a:schemeClr val="accent5">
                    <a:lumMod val="10000"/>
                  </a:schemeClr>
                </a:solidFill>
                <a:latin typeface="Acumin Pro" panose="020B0504020202020204" pitchFamily="34" charset="77"/>
              </a:defRPr>
            </a:lvl1pPr>
          </a:lstStyle>
          <a:p>
            <a:r>
              <a:rPr lang="en-GB" noProof="1"/>
              <a:t>This information is intended to provide general guidance and promote understanding.   |   Find out more at </a:t>
            </a:r>
            <a:r>
              <a:rPr lang="en-GB" sz="800" noProof="1">
                <a:hlinkClick r:id="rId3"/>
              </a:rPr>
              <a:t>www.crfi.govt.nz</a:t>
            </a:r>
            <a:endParaRPr lang="en-GB" noProof="1"/>
          </a:p>
        </p:txBody>
      </p:sp>
      <p:sp>
        <p:nvSpPr>
          <p:cNvPr id="2" name="Title 1">
            <a:extLst>
              <a:ext uri="{FF2B5EF4-FFF2-40B4-BE49-F238E27FC236}">
                <a16:creationId xmlns:a16="http://schemas.microsoft.com/office/drawing/2014/main" id="{6E2093D5-76D0-2F0D-C0A1-525C9F927ED5}"/>
              </a:ext>
            </a:extLst>
          </p:cNvPr>
          <p:cNvSpPr>
            <a:spLocks noGrp="1"/>
          </p:cNvSpPr>
          <p:nvPr>
            <p:ph type="title" hasCustomPrompt="1"/>
          </p:nvPr>
        </p:nvSpPr>
        <p:spPr>
          <a:xfrm>
            <a:off x="631825" y="272559"/>
            <a:ext cx="8642350" cy="470327"/>
          </a:xfrm>
        </p:spPr>
        <p:txBody>
          <a:bodyPr/>
          <a:lstStyle>
            <a:lvl1pPr>
              <a:defRPr>
                <a:solidFill>
                  <a:schemeClr val="bg1"/>
                </a:solidFill>
              </a:defRPr>
            </a:lvl1pPr>
          </a:lstStyle>
          <a:p>
            <a:r>
              <a:rPr lang="en-GB"/>
              <a:t>Click to edit Master title style</a:t>
            </a:r>
            <a:br>
              <a:rPr lang="en-GB"/>
            </a:br>
            <a:br>
              <a:rPr lang="en-GB"/>
            </a:br>
            <a:endParaRPr lang="en-US"/>
          </a:p>
        </p:txBody>
      </p:sp>
    </p:spTree>
    <p:extLst>
      <p:ext uri="{BB962C8B-B14F-4D97-AF65-F5344CB8AC3E}">
        <p14:creationId xmlns:p14="http://schemas.microsoft.com/office/powerpoint/2010/main" val="87461285"/>
      </p:ext>
    </p:extLst>
  </p:cSld>
  <p:clrMapOvr>
    <a:masterClrMapping/>
  </p:clrMapOvr>
  <p:extLst>
    <p:ext uri="{DCECCB84-F9BA-43D5-87BE-67443E8EF086}">
      <p15:sldGuideLst xmlns:p15="http://schemas.microsoft.com/office/powerpoint/2012/main">
        <p15:guide id="1" orient="horz" pos="2115"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wo Comparison Boxes">
    <p:spTree>
      <p:nvGrpSpPr>
        <p:cNvPr id="1" name=""/>
        <p:cNvGrpSpPr/>
        <p:nvPr/>
      </p:nvGrpSpPr>
      <p:grpSpPr>
        <a:xfrm>
          <a:off x="0" y="0"/>
          <a:ext cx="0" cy="0"/>
          <a:chOff x="0" y="0"/>
          <a:chExt cx="0" cy="0"/>
        </a:xfrm>
      </p:grpSpPr>
      <p:pic>
        <p:nvPicPr>
          <p:cNvPr id="30" name="Graphic 29">
            <a:extLst>
              <a:ext uri="{FF2B5EF4-FFF2-40B4-BE49-F238E27FC236}">
                <a16:creationId xmlns:a16="http://schemas.microsoft.com/office/drawing/2014/main" id="{0D8EE23D-FB16-9B4E-F4F1-4DF6D428B639}"/>
              </a:ext>
            </a:extLst>
          </p:cNvPr>
          <p:cNvPicPr>
            <a:picLocks noChangeAspect="1"/>
          </p:cNvPicPr>
          <p:nvPr userDrawn="1"/>
        </p:nvPicPr>
        <p:blipFill>
          <a:blip>
            <a:extLst>
              <a:ext uri="{96DAC541-7B7A-43D3-8B79-37D633B846F1}">
                <asvg:svgBlip xmlns:asvg="http://schemas.microsoft.com/office/drawing/2016/SVG/main" r:embed="rId2"/>
              </a:ext>
            </a:extLst>
          </a:blip>
          <a:srcRect t="15384" b="73991"/>
          <a:stretch>
            <a:fillRect/>
          </a:stretch>
        </p:blipFill>
        <p:spPr>
          <a:xfrm>
            <a:off x="0" y="0"/>
            <a:ext cx="9906000" cy="1052513"/>
          </a:xfrm>
          <a:prstGeom prst="rect">
            <a:avLst/>
          </a:prstGeom>
        </p:spPr>
      </p:pic>
      <p:sp>
        <p:nvSpPr>
          <p:cNvPr id="16" name="Slide Number Placeholder 15">
            <a:extLst>
              <a:ext uri="{FF2B5EF4-FFF2-40B4-BE49-F238E27FC236}">
                <a16:creationId xmlns:a16="http://schemas.microsoft.com/office/drawing/2014/main" id="{823A6212-A39B-7684-BC5C-2DA36D3F714B}"/>
              </a:ext>
            </a:extLst>
          </p:cNvPr>
          <p:cNvSpPr>
            <a:spLocks noGrp="1"/>
          </p:cNvSpPr>
          <p:nvPr>
            <p:ph type="sldNum" sz="quarter" idx="11"/>
          </p:nvPr>
        </p:nvSpPr>
        <p:spPr/>
        <p:txBody>
          <a:bodyPr/>
          <a:lstStyle/>
          <a:p>
            <a:fld id="{5A068BD1-017B-D645-8113-7734FBE32584}" type="slidenum">
              <a:rPr lang="en-US" smtClean="0"/>
              <a:pPr/>
              <a:t>‹#›</a:t>
            </a:fld>
            <a:endParaRPr lang="en-US" sz="800"/>
          </a:p>
        </p:txBody>
      </p:sp>
      <p:sp>
        <p:nvSpPr>
          <p:cNvPr id="14" name="Content Placeholder 2">
            <a:extLst>
              <a:ext uri="{FF2B5EF4-FFF2-40B4-BE49-F238E27FC236}">
                <a16:creationId xmlns:a16="http://schemas.microsoft.com/office/drawing/2014/main" id="{C67119E7-5896-97D4-7227-E7FD596E2BBA}"/>
              </a:ext>
            </a:extLst>
          </p:cNvPr>
          <p:cNvSpPr>
            <a:spLocks noGrp="1" noChangeAspect="1"/>
          </p:cNvSpPr>
          <p:nvPr>
            <p:ph sz="half" idx="20"/>
          </p:nvPr>
        </p:nvSpPr>
        <p:spPr>
          <a:xfrm>
            <a:off x="6129129" y="1281219"/>
            <a:ext cx="3145047" cy="1766505"/>
          </a:xfrm>
          <a:prstGeom prst="roundRect">
            <a:avLst>
              <a:gd name="adj" fmla="val 5415"/>
            </a:avLst>
          </a:prstGeom>
          <a:solidFill>
            <a:srgbClr val="FFE093"/>
          </a:solidFill>
        </p:spPr>
        <p:txBody>
          <a:bodyPr wrap="square" lIns="144000" tIns="216000" rIns="144000" bIns="216000">
            <a:spAutoFit/>
          </a:bodyPr>
          <a:lstStyle>
            <a:lvl1pPr>
              <a:defRPr sz="1400"/>
            </a:lvl1pPr>
            <a:lvl4pPr>
              <a:spcAft>
                <a:spcPts val="400"/>
              </a:spcAft>
              <a:defRPr/>
            </a:lvl4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5" name="Content Placeholder 2">
            <a:extLst>
              <a:ext uri="{FF2B5EF4-FFF2-40B4-BE49-F238E27FC236}">
                <a16:creationId xmlns:a16="http://schemas.microsoft.com/office/drawing/2014/main" id="{147DAE69-0E5E-5295-D5C6-A4504A5391ED}"/>
              </a:ext>
            </a:extLst>
          </p:cNvPr>
          <p:cNvSpPr>
            <a:spLocks noGrp="1" noChangeAspect="1"/>
          </p:cNvSpPr>
          <p:nvPr>
            <p:ph sz="half" idx="21"/>
          </p:nvPr>
        </p:nvSpPr>
        <p:spPr>
          <a:xfrm>
            <a:off x="631824" y="1281219"/>
            <a:ext cx="5305149" cy="1766505"/>
          </a:xfrm>
          <a:prstGeom prst="roundRect">
            <a:avLst>
              <a:gd name="adj" fmla="val 5415"/>
            </a:avLst>
          </a:prstGeom>
          <a:solidFill>
            <a:srgbClr val="E9CFE9"/>
          </a:solidFill>
        </p:spPr>
        <p:txBody>
          <a:bodyPr wrap="square" lIns="144000" tIns="216000" rIns="144000" bIns="216000">
            <a:spAutoFit/>
          </a:bodyPr>
          <a:lstStyle>
            <a:lvl1pPr>
              <a:defRPr sz="1400"/>
            </a:lvl1pPr>
            <a:lvl4pPr>
              <a:spcAft>
                <a:spcPts val="400"/>
              </a:spcAft>
              <a:defRPr/>
            </a:lvl4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8" name="Footer Placeholder 4">
            <a:extLst>
              <a:ext uri="{FF2B5EF4-FFF2-40B4-BE49-F238E27FC236}">
                <a16:creationId xmlns:a16="http://schemas.microsoft.com/office/drawing/2014/main" id="{06C19BD0-F7F2-9F92-861F-DC10783B4A4A}"/>
              </a:ext>
              <a:ext uri="{C183D7F6-B498-43B3-948B-1728B52AA6E4}">
                <adec:decorative xmlns:adec="http://schemas.microsoft.com/office/drawing/2017/decorative" val="1"/>
              </a:ext>
            </a:extLst>
          </p:cNvPr>
          <p:cNvSpPr>
            <a:spLocks noGrp="1"/>
          </p:cNvSpPr>
          <p:nvPr>
            <p:ph type="ftr" sz="quarter" idx="3"/>
          </p:nvPr>
        </p:nvSpPr>
        <p:spPr>
          <a:xfrm>
            <a:off x="631825" y="6285053"/>
            <a:ext cx="7965244" cy="257035"/>
          </a:xfrm>
          <a:prstGeom prst="rect">
            <a:avLst/>
          </a:prstGeom>
        </p:spPr>
        <p:txBody>
          <a:bodyPr vert="horz" lIns="0" tIns="0" rIns="0" bIns="0" rtlCol="0" anchor="b" anchorCtr="0"/>
          <a:lstStyle>
            <a:lvl1pPr algn="l">
              <a:defRPr sz="800" b="0">
                <a:solidFill>
                  <a:schemeClr val="accent5">
                    <a:lumMod val="10000"/>
                  </a:schemeClr>
                </a:solidFill>
                <a:latin typeface="Acumin Pro" panose="020B0504020202020204" pitchFamily="34" charset="77"/>
              </a:defRPr>
            </a:lvl1pPr>
          </a:lstStyle>
          <a:p>
            <a:r>
              <a:rPr lang="en-GB" noProof="1"/>
              <a:t>This information is intended to provide general guidance and promote understanding.   |   Find out more at </a:t>
            </a:r>
            <a:r>
              <a:rPr lang="en-GB" sz="800" noProof="1">
                <a:hlinkClick r:id="rId3"/>
              </a:rPr>
              <a:t>www.crfi.govt.nz</a:t>
            </a:r>
            <a:endParaRPr lang="en-GB" noProof="1"/>
          </a:p>
        </p:txBody>
      </p:sp>
      <p:sp>
        <p:nvSpPr>
          <p:cNvPr id="2" name="Title 1">
            <a:extLst>
              <a:ext uri="{FF2B5EF4-FFF2-40B4-BE49-F238E27FC236}">
                <a16:creationId xmlns:a16="http://schemas.microsoft.com/office/drawing/2014/main" id="{AF1860F4-6341-F46B-9F0F-17AC09EC0CD2}"/>
              </a:ext>
            </a:extLst>
          </p:cNvPr>
          <p:cNvSpPr>
            <a:spLocks noGrp="1"/>
          </p:cNvSpPr>
          <p:nvPr>
            <p:ph type="title" hasCustomPrompt="1"/>
          </p:nvPr>
        </p:nvSpPr>
        <p:spPr>
          <a:xfrm>
            <a:off x="631825" y="272559"/>
            <a:ext cx="8642350" cy="470327"/>
          </a:xfrm>
        </p:spPr>
        <p:txBody>
          <a:bodyPr/>
          <a:lstStyle>
            <a:lvl1pPr>
              <a:defRPr>
                <a:solidFill>
                  <a:schemeClr val="bg1"/>
                </a:solidFill>
              </a:defRPr>
            </a:lvl1pPr>
          </a:lstStyle>
          <a:p>
            <a:r>
              <a:rPr lang="en-GB"/>
              <a:t>Click to edit Master title style</a:t>
            </a:r>
            <a:br>
              <a:rPr lang="en-GB"/>
            </a:br>
            <a:br>
              <a:rPr lang="en-GB"/>
            </a:br>
            <a:endParaRPr lang="en-US"/>
          </a:p>
        </p:txBody>
      </p:sp>
    </p:spTree>
    <p:extLst>
      <p:ext uri="{BB962C8B-B14F-4D97-AF65-F5344CB8AC3E}">
        <p14:creationId xmlns:p14="http://schemas.microsoft.com/office/powerpoint/2010/main" val="134881450"/>
      </p:ext>
    </p:extLst>
  </p:cSld>
  <p:clrMapOvr>
    <a:masterClrMapping/>
  </p:clrMapOvr>
  <p:extLst>
    <p:ext uri="{DCECCB84-F9BA-43D5-87BE-67443E8EF086}">
      <p15:sldGuideLst xmlns:p15="http://schemas.microsoft.com/office/powerpoint/2012/main">
        <p15:guide id="1" orient="horz" pos="2115"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Boxes">
    <p:spTree>
      <p:nvGrpSpPr>
        <p:cNvPr id="1" name=""/>
        <p:cNvGrpSpPr/>
        <p:nvPr/>
      </p:nvGrpSpPr>
      <p:grpSpPr>
        <a:xfrm>
          <a:off x="0" y="0"/>
          <a:ext cx="0" cy="0"/>
          <a:chOff x="0" y="0"/>
          <a:chExt cx="0" cy="0"/>
        </a:xfrm>
      </p:grpSpPr>
      <p:sp>
        <p:nvSpPr>
          <p:cNvPr id="22" name="SmartArt Placeholder 19">
            <a:extLst>
              <a:ext uri="{FF2B5EF4-FFF2-40B4-BE49-F238E27FC236}">
                <a16:creationId xmlns:a16="http://schemas.microsoft.com/office/drawing/2014/main" id="{13AD7B5C-D98A-3711-23E9-0F064E0A52D6}"/>
              </a:ext>
            </a:extLst>
          </p:cNvPr>
          <p:cNvSpPr>
            <a:spLocks noGrp="1"/>
          </p:cNvSpPr>
          <p:nvPr>
            <p:ph type="dgm" sz="quarter" idx="24"/>
          </p:nvPr>
        </p:nvSpPr>
        <p:spPr>
          <a:xfrm>
            <a:off x="2648780" y="1830590"/>
            <a:ext cx="860400" cy="860400"/>
          </a:xfrm>
          <a:prstGeom prst="ellipse">
            <a:avLst/>
          </a:prstGeom>
          <a:solidFill>
            <a:schemeClr val="accent4"/>
          </a:solidFill>
        </p:spPr>
        <p:txBody>
          <a:bodyPr/>
          <a:lstStyle/>
          <a:p>
            <a:endParaRPr lang="en-US"/>
          </a:p>
        </p:txBody>
      </p:sp>
      <p:sp>
        <p:nvSpPr>
          <p:cNvPr id="20" name="SmartArt Placeholder 19">
            <a:extLst>
              <a:ext uri="{FF2B5EF4-FFF2-40B4-BE49-F238E27FC236}">
                <a16:creationId xmlns:a16="http://schemas.microsoft.com/office/drawing/2014/main" id="{BB761808-3FE9-6B04-E174-B843C81EE86F}"/>
              </a:ext>
            </a:extLst>
          </p:cNvPr>
          <p:cNvSpPr>
            <a:spLocks noGrp="1"/>
          </p:cNvSpPr>
          <p:nvPr>
            <p:ph type="dgm" sz="quarter" idx="23"/>
          </p:nvPr>
        </p:nvSpPr>
        <p:spPr>
          <a:xfrm>
            <a:off x="5616819" y="1831038"/>
            <a:ext cx="860400" cy="860400"/>
          </a:xfrm>
          <a:prstGeom prst="ellipse">
            <a:avLst/>
          </a:prstGeom>
          <a:solidFill>
            <a:schemeClr val="accent5"/>
          </a:solidFill>
        </p:spPr>
        <p:txBody>
          <a:bodyPr/>
          <a:lstStyle/>
          <a:p>
            <a:endParaRPr lang="en-US"/>
          </a:p>
        </p:txBody>
      </p:sp>
      <p:sp>
        <p:nvSpPr>
          <p:cNvPr id="17" name="SmartArt Placeholder 19">
            <a:extLst>
              <a:ext uri="{FF2B5EF4-FFF2-40B4-BE49-F238E27FC236}">
                <a16:creationId xmlns:a16="http://schemas.microsoft.com/office/drawing/2014/main" id="{A61823A0-1A84-B37B-32E6-44BCCD565791}"/>
              </a:ext>
            </a:extLst>
          </p:cNvPr>
          <p:cNvSpPr>
            <a:spLocks noGrp="1"/>
          </p:cNvSpPr>
          <p:nvPr>
            <p:ph type="dgm" sz="quarter" idx="22"/>
          </p:nvPr>
        </p:nvSpPr>
        <p:spPr>
          <a:xfrm>
            <a:off x="8560146" y="1832355"/>
            <a:ext cx="860400" cy="860400"/>
          </a:xfrm>
          <a:prstGeom prst="ellipse">
            <a:avLst/>
          </a:prstGeom>
          <a:solidFill>
            <a:schemeClr val="accent6"/>
          </a:solidFill>
        </p:spPr>
        <p:txBody>
          <a:bodyPr/>
          <a:lstStyle/>
          <a:p>
            <a:endParaRPr lang="en-US"/>
          </a:p>
        </p:txBody>
      </p:sp>
      <p:sp>
        <p:nvSpPr>
          <p:cNvPr id="16" name="Slide Number Placeholder 15">
            <a:extLst>
              <a:ext uri="{FF2B5EF4-FFF2-40B4-BE49-F238E27FC236}">
                <a16:creationId xmlns:a16="http://schemas.microsoft.com/office/drawing/2014/main" id="{823A6212-A39B-7684-BC5C-2DA36D3F714B}"/>
              </a:ext>
            </a:extLst>
          </p:cNvPr>
          <p:cNvSpPr>
            <a:spLocks noGrp="1"/>
          </p:cNvSpPr>
          <p:nvPr>
            <p:ph type="sldNum" sz="quarter" idx="11"/>
          </p:nvPr>
        </p:nvSpPr>
        <p:spPr/>
        <p:txBody>
          <a:bodyPr/>
          <a:lstStyle/>
          <a:p>
            <a:fld id="{5A068BD1-017B-D645-8113-7734FBE32584}" type="slidenum">
              <a:rPr lang="en-US" smtClean="0"/>
              <a:pPr/>
              <a:t>‹#›</a:t>
            </a:fld>
            <a:endParaRPr lang="en-US" sz="800"/>
          </a:p>
        </p:txBody>
      </p:sp>
      <p:sp>
        <p:nvSpPr>
          <p:cNvPr id="2" name="Content Placeholder 2">
            <a:extLst>
              <a:ext uri="{FF2B5EF4-FFF2-40B4-BE49-F238E27FC236}">
                <a16:creationId xmlns:a16="http://schemas.microsoft.com/office/drawing/2014/main" id="{4DE7350A-15DB-2CC4-BBA5-63D6B3E45E2F}"/>
              </a:ext>
            </a:extLst>
          </p:cNvPr>
          <p:cNvSpPr>
            <a:spLocks noGrp="1" noChangeAspect="1"/>
          </p:cNvSpPr>
          <p:nvPr>
            <p:ph sz="half" idx="1"/>
          </p:nvPr>
        </p:nvSpPr>
        <p:spPr>
          <a:xfrm>
            <a:off x="633600" y="2158714"/>
            <a:ext cx="2730759" cy="1988199"/>
          </a:xfrm>
          <a:prstGeom prst="roundRect">
            <a:avLst>
              <a:gd name="adj" fmla="val 5415"/>
            </a:avLst>
          </a:prstGeom>
          <a:solidFill>
            <a:schemeClr val="accent4"/>
          </a:solidFill>
        </p:spPr>
        <p:txBody>
          <a:bodyPr lIns="144000" tIns="216000" rIns="144000" bIns="216000">
            <a:spAutoFit/>
          </a:bodyPr>
          <a:lstStyle>
            <a:lvl1pPr>
              <a:defRPr sz="1400"/>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3" name="Content Placeholder 2">
            <a:extLst>
              <a:ext uri="{FF2B5EF4-FFF2-40B4-BE49-F238E27FC236}">
                <a16:creationId xmlns:a16="http://schemas.microsoft.com/office/drawing/2014/main" id="{F5508F83-58AB-9A81-0EA3-222EAFC5D95E}"/>
              </a:ext>
            </a:extLst>
          </p:cNvPr>
          <p:cNvSpPr>
            <a:spLocks noGrp="1" noChangeAspect="1"/>
          </p:cNvSpPr>
          <p:nvPr>
            <p:ph sz="half" idx="19"/>
          </p:nvPr>
        </p:nvSpPr>
        <p:spPr>
          <a:xfrm>
            <a:off x="3588508" y="2158715"/>
            <a:ext cx="2730759" cy="1988199"/>
          </a:xfrm>
          <a:prstGeom prst="roundRect">
            <a:avLst>
              <a:gd name="adj" fmla="val 5415"/>
            </a:avLst>
          </a:prstGeom>
          <a:solidFill>
            <a:srgbClr val="E9CFE9"/>
          </a:solidFill>
        </p:spPr>
        <p:txBody>
          <a:bodyPr lIns="144000" tIns="216000" rIns="144000" bIns="216000">
            <a:spAutoFit/>
          </a:bodyPr>
          <a:lstStyle>
            <a:lvl1pPr>
              <a:defRPr sz="1400"/>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2">
            <a:extLst>
              <a:ext uri="{FF2B5EF4-FFF2-40B4-BE49-F238E27FC236}">
                <a16:creationId xmlns:a16="http://schemas.microsoft.com/office/drawing/2014/main" id="{E7C21C92-FC43-04A9-0F48-E8A17BCC056F}"/>
              </a:ext>
            </a:extLst>
          </p:cNvPr>
          <p:cNvSpPr>
            <a:spLocks noGrp="1" noChangeAspect="1"/>
          </p:cNvSpPr>
          <p:nvPr>
            <p:ph sz="half" idx="20"/>
          </p:nvPr>
        </p:nvSpPr>
        <p:spPr>
          <a:xfrm>
            <a:off x="6543416" y="2158716"/>
            <a:ext cx="2730759" cy="1988199"/>
          </a:xfrm>
          <a:prstGeom prst="roundRect">
            <a:avLst>
              <a:gd name="adj" fmla="val 5415"/>
            </a:avLst>
          </a:prstGeom>
          <a:solidFill>
            <a:schemeClr val="accent6"/>
          </a:solidFill>
        </p:spPr>
        <p:txBody>
          <a:bodyPr lIns="144000" tIns="216000" rIns="144000" bIns="216000">
            <a:spAutoFit/>
          </a:bodyPr>
          <a:lstStyle>
            <a:lvl1pPr>
              <a:defRPr sz="1400"/>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Content Placeholder 2">
            <a:extLst>
              <a:ext uri="{FF2B5EF4-FFF2-40B4-BE49-F238E27FC236}">
                <a16:creationId xmlns:a16="http://schemas.microsoft.com/office/drawing/2014/main" id="{17BB8E64-B3AA-CC63-D59A-1A5FAC4C6395}"/>
              </a:ext>
            </a:extLst>
          </p:cNvPr>
          <p:cNvSpPr>
            <a:spLocks noGrp="1" noChangeAspect="1"/>
          </p:cNvSpPr>
          <p:nvPr>
            <p:ph sz="half" idx="21"/>
          </p:nvPr>
        </p:nvSpPr>
        <p:spPr>
          <a:xfrm>
            <a:off x="633600" y="4257325"/>
            <a:ext cx="8640575" cy="1766505"/>
          </a:xfrm>
          <a:prstGeom prst="roundRect">
            <a:avLst>
              <a:gd name="adj" fmla="val 5415"/>
            </a:avLst>
          </a:prstGeom>
          <a:solidFill>
            <a:srgbClr val="F2DBDB"/>
          </a:solidFill>
        </p:spPr>
        <p:txBody>
          <a:bodyPr wrap="square" lIns="144000" tIns="216000" rIns="144000" bIns="216000">
            <a:spAutoFit/>
          </a:bodyPr>
          <a:lstStyle>
            <a:lvl1pPr>
              <a:defRPr sz="1400"/>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4">
            <a:extLst>
              <a:ext uri="{FF2B5EF4-FFF2-40B4-BE49-F238E27FC236}">
                <a16:creationId xmlns:a16="http://schemas.microsoft.com/office/drawing/2014/main" id="{4DC214D1-52E7-EDFA-0C9F-8CD633396089}"/>
              </a:ext>
              <a:ext uri="{C183D7F6-B498-43B3-948B-1728B52AA6E4}">
                <adec:decorative xmlns:adec="http://schemas.microsoft.com/office/drawing/2017/decorative" val="1"/>
              </a:ext>
            </a:extLst>
          </p:cNvPr>
          <p:cNvSpPr>
            <a:spLocks noGrp="1"/>
          </p:cNvSpPr>
          <p:nvPr>
            <p:ph type="ftr" sz="quarter" idx="3"/>
          </p:nvPr>
        </p:nvSpPr>
        <p:spPr>
          <a:xfrm>
            <a:off x="631825" y="6285053"/>
            <a:ext cx="7965244" cy="257035"/>
          </a:xfrm>
          <a:prstGeom prst="rect">
            <a:avLst/>
          </a:prstGeom>
        </p:spPr>
        <p:txBody>
          <a:bodyPr vert="horz" lIns="0" tIns="0" rIns="0" bIns="0" rtlCol="0" anchor="b" anchorCtr="0"/>
          <a:lstStyle>
            <a:lvl1pPr algn="l">
              <a:lnSpc>
                <a:spcPts val="1060"/>
              </a:lnSpc>
              <a:defRPr sz="800" b="0">
                <a:solidFill>
                  <a:schemeClr val="accent5">
                    <a:lumMod val="10000"/>
                  </a:schemeClr>
                </a:solidFill>
                <a:latin typeface="Acumin Pro" panose="020B0504020202020204" pitchFamily="34" charset="77"/>
              </a:defRPr>
            </a:lvl1pPr>
          </a:lstStyle>
          <a:p>
            <a:pPr>
              <a:lnSpc>
                <a:spcPts val="1060"/>
              </a:lnSpc>
            </a:pPr>
            <a:r>
              <a:rPr lang="en-GB" noProof="1"/>
              <a:t>This information is intended to provide general guidance and promote understanding.   |   Find out more at </a:t>
            </a:r>
            <a:r>
              <a:rPr lang="en-GB" noProof="1">
                <a:hlinkClick r:id="rId2"/>
              </a:rPr>
              <a:t>www.crfi.govt.nz</a:t>
            </a:r>
            <a:endParaRPr lang="en-GB" noProof="1"/>
          </a:p>
        </p:txBody>
      </p:sp>
      <p:pic>
        <p:nvPicPr>
          <p:cNvPr id="10" name="Graphic 9">
            <a:extLst>
              <a:ext uri="{FF2B5EF4-FFF2-40B4-BE49-F238E27FC236}">
                <a16:creationId xmlns:a16="http://schemas.microsoft.com/office/drawing/2014/main" id="{2077E7B2-B274-F965-4C8A-7F9858C3263C}"/>
              </a:ext>
            </a:extLst>
          </p:cNvPr>
          <p:cNvPicPr>
            <a:picLocks noChangeAspect="1"/>
          </p:cNvPicPr>
          <p:nvPr userDrawn="1"/>
        </p:nvPicPr>
        <p:blipFill>
          <a:blip>
            <a:extLst>
              <a:ext uri="{96DAC541-7B7A-43D3-8B79-37D633B846F1}">
                <asvg:svgBlip xmlns:asvg="http://schemas.microsoft.com/office/drawing/2016/SVG/main" r:embed="rId3"/>
              </a:ext>
            </a:extLst>
          </a:blip>
          <a:srcRect t="15384" b="73991"/>
          <a:stretch>
            <a:fillRect/>
          </a:stretch>
        </p:blipFill>
        <p:spPr>
          <a:xfrm>
            <a:off x="0" y="0"/>
            <a:ext cx="9906000" cy="1052513"/>
          </a:xfrm>
          <a:prstGeom prst="rect">
            <a:avLst/>
          </a:prstGeom>
        </p:spPr>
      </p:pic>
      <p:sp>
        <p:nvSpPr>
          <p:cNvPr id="15" name="Content Placeholder 2">
            <a:extLst>
              <a:ext uri="{FF2B5EF4-FFF2-40B4-BE49-F238E27FC236}">
                <a16:creationId xmlns:a16="http://schemas.microsoft.com/office/drawing/2014/main" id="{FFB78F7A-4978-7CDA-4896-30AA55DCB9A7}"/>
              </a:ext>
            </a:extLst>
          </p:cNvPr>
          <p:cNvSpPr>
            <a:spLocks noGrp="1"/>
          </p:cNvSpPr>
          <p:nvPr>
            <p:ph sz="half" idx="14"/>
          </p:nvPr>
        </p:nvSpPr>
        <p:spPr>
          <a:xfrm>
            <a:off x="631825" y="1263742"/>
            <a:ext cx="8642348" cy="649543"/>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Title 1">
            <a:extLst>
              <a:ext uri="{FF2B5EF4-FFF2-40B4-BE49-F238E27FC236}">
                <a16:creationId xmlns:a16="http://schemas.microsoft.com/office/drawing/2014/main" id="{E1AC8613-E9A9-7EA4-B022-14A61E6473FE}"/>
              </a:ext>
            </a:extLst>
          </p:cNvPr>
          <p:cNvSpPr>
            <a:spLocks noGrp="1"/>
          </p:cNvSpPr>
          <p:nvPr>
            <p:ph type="title" hasCustomPrompt="1"/>
          </p:nvPr>
        </p:nvSpPr>
        <p:spPr>
          <a:xfrm>
            <a:off x="631825" y="272559"/>
            <a:ext cx="8642350" cy="470327"/>
          </a:xfrm>
        </p:spPr>
        <p:txBody>
          <a:bodyPr/>
          <a:lstStyle>
            <a:lvl1pPr>
              <a:defRPr>
                <a:solidFill>
                  <a:schemeClr val="bg1"/>
                </a:solidFill>
              </a:defRPr>
            </a:lvl1pPr>
          </a:lstStyle>
          <a:p>
            <a:r>
              <a:rPr lang="en-GB"/>
              <a:t>Click to edit Master title style</a:t>
            </a:r>
            <a:br>
              <a:rPr lang="en-GB"/>
            </a:br>
            <a:br>
              <a:rPr lang="en-GB"/>
            </a:br>
            <a:endParaRPr lang="en-US"/>
          </a:p>
        </p:txBody>
      </p:sp>
    </p:spTree>
    <p:extLst>
      <p:ext uri="{BB962C8B-B14F-4D97-AF65-F5344CB8AC3E}">
        <p14:creationId xmlns:p14="http://schemas.microsoft.com/office/powerpoint/2010/main" val="600686378"/>
      </p:ext>
    </p:extLst>
  </p:cSld>
  <p:clrMapOvr>
    <a:masterClrMapping/>
  </p:clrMapOvr>
  <p:extLst>
    <p:ext uri="{DCECCB84-F9BA-43D5-87BE-67443E8EF086}">
      <p15:sldGuideLst xmlns:p15="http://schemas.microsoft.com/office/powerpoint/2012/main">
        <p15:guide id="1" orient="horz" pos="1139"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FBE33D9B-F3A9-1F92-E80B-58C90FAA47A9}"/>
              </a:ext>
            </a:extLst>
          </p:cNvPr>
          <p:cNvGrpSpPr>
            <a:grpSpLocks noGrp="1" noUngrp="1" noRot="1" noMove="1" noResize="1"/>
          </p:cNvGrpSpPr>
          <p:nvPr userDrawn="1"/>
        </p:nvGrpSpPr>
        <p:grpSpPr>
          <a:xfrm>
            <a:off x="-1" y="0"/>
            <a:ext cx="9906001" cy="6858000"/>
            <a:chOff x="-1" y="0"/>
            <a:chExt cx="9906001" cy="6858000"/>
          </a:xfrm>
        </p:grpSpPr>
        <p:pic>
          <p:nvPicPr>
            <p:cNvPr id="29" name="Graphic 28">
              <a:extLst>
                <a:ext uri="{FF2B5EF4-FFF2-40B4-BE49-F238E27FC236}">
                  <a16:creationId xmlns:a16="http://schemas.microsoft.com/office/drawing/2014/main" id="{E2CCAF13-EC3F-675F-601A-F8C8242A0860}"/>
                </a:ext>
              </a:extLst>
            </p:cNvPr>
            <p:cNvPicPr>
              <a:picLocks noGrp="1" noRot="1" noMove="1" noResize="1" noEditPoints="1" noAdjustHandles="1" noChangeArrowheads="1" noChangeShapeType="1" noCrop="1"/>
            </p:cNvPicPr>
            <p:nvPr userDrawn="1"/>
          </p:nvPicPr>
          <p:blipFill>
            <a:blip>
              <a:alphaModFix/>
              <a:extLst>
                <a:ext uri="{96DAC541-7B7A-43D3-8B79-37D633B846F1}">
                  <asvg:svgBlip xmlns:asvg="http://schemas.microsoft.com/office/drawing/2016/SVG/main" r:embed="rId2"/>
                </a:ext>
              </a:extLst>
            </a:blip>
            <a:srcRect t="19854" b="10916"/>
            <a:stretch>
              <a:fillRect/>
            </a:stretch>
          </p:blipFill>
          <p:spPr>
            <a:xfrm>
              <a:off x="0" y="0"/>
              <a:ext cx="9906000" cy="6858000"/>
            </a:xfrm>
            <a:prstGeom prst="rect">
              <a:avLst/>
            </a:prstGeom>
          </p:spPr>
        </p:pic>
        <p:sp>
          <p:nvSpPr>
            <p:cNvPr id="31" name="Rectangle 30">
              <a:extLst>
                <a:ext uri="{FF2B5EF4-FFF2-40B4-BE49-F238E27FC236}">
                  <a16:creationId xmlns:a16="http://schemas.microsoft.com/office/drawing/2014/main" id="{38300811-F15B-19F5-33C7-A2EE2933BEA7}"/>
                </a:ext>
              </a:extLst>
            </p:cNvPr>
            <p:cNvSpPr>
              <a:spLocks noGrp="1" noRot="1" noMove="1" noResize="1" noEditPoints="1" noAdjustHandles="1" noChangeArrowheads="1" noChangeShapeType="1"/>
            </p:cNvSpPr>
            <p:nvPr userDrawn="1"/>
          </p:nvSpPr>
          <p:spPr>
            <a:xfrm>
              <a:off x="-1" y="0"/>
              <a:ext cx="9905999" cy="6858000"/>
            </a:xfrm>
            <a:prstGeom prst="rect">
              <a:avLst/>
            </a:prstGeom>
            <a:gradFill>
              <a:gsLst>
                <a:gs pos="0">
                  <a:schemeClr val="bg1">
                    <a:alpha val="0"/>
                  </a:schemeClr>
                </a:gs>
                <a:gs pos="8000">
                  <a:schemeClr val="bg1"/>
                </a:gs>
              </a:gsLst>
              <a:lin ang="10800000" scaled="0"/>
            </a:gra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Slide Number Placeholder 15">
            <a:extLst>
              <a:ext uri="{FF2B5EF4-FFF2-40B4-BE49-F238E27FC236}">
                <a16:creationId xmlns:a16="http://schemas.microsoft.com/office/drawing/2014/main" id="{823A6212-A39B-7684-BC5C-2DA36D3F714B}"/>
              </a:ext>
            </a:extLst>
          </p:cNvPr>
          <p:cNvSpPr>
            <a:spLocks noGrp="1"/>
          </p:cNvSpPr>
          <p:nvPr>
            <p:ph type="sldNum" sz="quarter" idx="11"/>
          </p:nvPr>
        </p:nvSpPr>
        <p:spPr/>
        <p:txBody>
          <a:bodyPr/>
          <a:lstStyle/>
          <a:p>
            <a:fld id="{5A068BD1-017B-D645-8113-7734FBE32584}" type="slidenum">
              <a:rPr lang="en-US" smtClean="0"/>
              <a:pPr/>
              <a:t>‹#›</a:t>
            </a:fld>
            <a:endParaRPr lang="en-US" sz="800"/>
          </a:p>
        </p:txBody>
      </p:sp>
      <p:sp>
        <p:nvSpPr>
          <p:cNvPr id="13" name="Content Placeholder 2">
            <a:extLst>
              <a:ext uri="{FF2B5EF4-FFF2-40B4-BE49-F238E27FC236}">
                <a16:creationId xmlns:a16="http://schemas.microsoft.com/office/drawing/2014/main" id="{B8DEB7EF-DFF4-2E2E-83A1-93F51672C83D}"/>
              </a:ext>
            </a:extLst>
          </p:cNvPr>
          <p:cNvSpPr>
            <a:spLocks noGrp="1" noChangeAspect="1"/>
          </p:cNvSpPr>
          <p:nvPr>
            <p:ph sz="half" idx="19" hasCustomPrompt="1"/>
          </p:nvPr>
        </p:nvSpPr>
        <p:spPr>
          <a:xfrm>
            <a:off x="631825" y="2306128"/>
            <a:ext cx="4163810" cy="586597"/>
          </a:xfrm>
          <a:prstGeom prst="roundRect">
            <a:avLst>
              <a:gd name="adj" fmla="val 5415"/>
            </a:avLst>
          </a:prstGeom>
          <a:solidFill>
            <a:srgbClr val="E9CFE9"/>
          </a:solidFill>
        </p:spPr>
        <p:txBody>
          <a:bodyPr wrap="square" lIns="288000" tIns="216000" rIns="144000" bIns="216000">
            <a:noAutofit/>
          </a:bodyPr>
          <a:lstStyle>
            <a:lvl1pPr>
              <a:defRPr sz="1400"/>
            </a:lvl1pPr>
            <a:lvl4pPr>
              <a:spcAft>
                <a:spcPts val="400"/>
              </a:spcAft>
              <a:buFont typeface="Wingdings" pitchFamily="2" charset="2"/>
              <a:buChar char="q"/>
              <a:defRPr/>
            </a:lvl4pPr>
          </a:lstStyle>
          <a:p>
            <a:pPr lvl="2"/>
            <a:r>
              <a:rPr lang="en-GB"/>
              <a:t>Third level</a:t>
            </a:r>
          </a:p>
        </p:txBody>
      </p:sp>
      <p:sp>
        <p:nvSpPr>
          <p:cNvPr id="14" name="Content Placeholder 2">
            <a:extLst>
              <a:ext uri="{FF2B5EF4-FFF2-40B4-BE49-F238E27FC236}">
                <a16:creationId xmlns:a16="http://schemas.microsoft.com/office/drawing/2014/main" id="{C67119E7-5896-97D4-7227-E7FD596E2BBA}"/>
              </a:ext>
            </a:extLst>
          </p:cNvPr>
          <p:cNvSpPr>
            <a:spLocks noGrp="1" noChangeAspect="1"/>
          </p:cNvSpPr>
          <p:nvPr>
            <p:ph sz="half" idx="20" hasCustomPrompt="1"/>
          </p:nvPr>
        </p:nvSpPr>
        <p:spPr>
          <a:xfrm>
            <a:off x="5110367" y="2306128"/>
            <a:ext cx="4163810" cy="586598"/>
          </a:xfrm>
          <a:prstGeom prst="roundRect">
            <a:avLst>
              <a:gd name="adj" fmla="val 5415"/>
            </a:avLst>
          </a:prstGeom>
          <a:solidFill>
            <a:srgbClr val="E9CFE9"/>
          </a:solidFill>
        </p:spPr>
        <p:txBody>
          <a:bodyPr wrap="square" lIns="288000" tIns="216000" rIns="144000" bIns="216000">
            <a:noAutofit/>
          </a:bodyPr>
          <a:lstStyle>
            <a:lvl1pPr>
              <a:defRPr sz="1400"/>
            </a:lvl1pPr>
            <a:lvl4pPr>
              <a:spcAft>
                <a:spcPts val="400"/>
              </a:spcAft>
              <a:buFont typeface="Wingdings" pitchFamily="2" charset="2"/>
              <a:buChar char="q"/>
              <a:defRPr/>
            </a:lvl4pPr>
          </a:lstStyle>
          <a:p>
            <a:pPr lvl="2"/>
            <a:r>
              <a:rPr lang="en-GB"/>
              <a:t>Third level</a:t>
            </a:r>
          </a:p>
        </p:txBody>
      </p:sp>
      <p:sp>
        <p:nvSpPr>
          <p:cNvPr id="18" name="Footer Placeholder 4">
            <a:extLst>
              <a:ext uri="{FF2B5EF4-FFF2-40B4-BE49-F238E27FC236}">
                <a16:creationId xmlns:a16="http://schemas.microsoft.com/office/drawing/2014/main" id="{06C19BD0-F7F2-9F92-861F-DC10783B4A4A}"/>
              </a:ext>
              <a:ext uri="{C183D7F6-B498-43B3-948B-1728B52AA6E4}">
                <adec:decorative xmlns:adec="http://schemas.microsoft.com/office/drawing/2017/decorative" val="1"/>
              </a:ext>
            </a:extLst>
          </p:cNvPr>
          <p:cNvSpPr>
            <a:spLocks noGrp="1"/>
          </p:cNvSpPr>
          <p:nvPr>
            <p:ph type="ftr" sz="quarter" idx="3"/>
          </p:nvPr>
        </p:nvSpPr>
        <p:spPr>
          <a:xfrm>
            <a:off x="631825" y="6285053"/>
            <a:ext cx="7965244" cy="257035"/>
          </a:xfrm>
          <a:prstGeom prst="rect">
            <a:avLst/>
          </a:prstGeom>
        </p:spPr>
        <p:txBody>
          <a:bodyPr vert="horz" lIns="0" tIns="0" rIns="0" bIns="0" rtlCol="0" anchor="b" anchorCtr="0"/>
          <a:lstStyle>
            <a:lvl1pPr algn="l">
              <a:defRPr sz="800" b="0">
                <a:solidFill>
                  <a:schemeClr val="accent5">
                    <a:lumMod val="10000"/>
                  </a:schemeClr>
                </a:solidFill>
                <a:latin typeface="Acumin Pro" panose="020B0504020202020204" pitchFamily="34" charset="77"/>
              </a:defRPr>
            </a:lvl1pPr>
          </a:lstStyle>
          <a:p>
            <a:r>
              <a:rPr lang="en-GB" noProof="1"/>
              <a:t>This information is intended to provide general guidance and promote understanding.   |   Find out more at </a:t>
            </a:r>
            <a:r>
              <a:rPr lang="en-GB" sz="800" noProof="1">
                <a:hlinkClick r:id="rId3"/>
              </a:rPr>
              <a:t>www.crfi.govt.nz</a:t>
            </a:r>
            <a:endParaRPr lang="en-GB" noProof="1"/>
          </a:p>
        </p:txBody>
      </p:sp>
      <p:sp>
        <p:nvSpPr>
          <p:cNvPr id="8" name="Content Placeholder 2">
            <a:extLst>
              <a:ext uri="{FF2B5EF4-FFF2-40B4-BE49-F238E27FC236}">
                <a16:creationId xmlns:a16="http://schemas.microsoft.com/office/drawing/2014/main" id="{878DE0C4-7D8C-93F3-447F-F1994B057AE9}"/>
              </a:ext>
            </a:extLst>
          </p:cNvPr>
          <p:cNvSpPr>
            <a:spLocks noGrp="1"/>
          </p:cNvSpPr>
          <p:nvPr>
            <p:ph sz="half" idx="1"/>
          </p:nvPr>
        </p:nvSpPr>
        <p:spPr>
          <a:xfrm>
            <a:off x="631825" y="1817120"/>
            <a:ext cx="4163808" cy="201462"/>
          </a:xfrm>
        </p:spPr>
        <p:txBody>
          <a:bodyPr/>
          <a:lstStyle>
            <a:lvl1pPr>
              <a:defRPr sz="1400"/>
            </a:lvl1pPr>
          </a:lstStyle>
          <a:p>
            <a:pPr lvl="0"/>
            <a:r>
              <a:rPr lang="en-GB"/>
              <a:t>Click to edit Master text styles</a:t>
            </a:r>
          </a:p>
        </p:txBody>
      </p:sp>
      <p:sp>
        <p:nvSpPr>
          <p:cNvPr id="9" name="Content Placeholder 2">
            <a:extLst>
              <a:ext uri="{FF2B5EF4-FFF2-40B4-BE49-F238E27FC236}">
                <a16:creationId xmlns:a16="http://schemas.microsoft.com/office/drawing/2014/main" id="{8CC7AD37-77C3-7FFC-C256-1E0B301B387A}"/>
              </a:ext>
            </a:extLst>
          </p:cNvPr>
          <p:cNvSpPr>
            <a:spLocks noGrp="1"/>
          </p:cNvSpPr>
          <p:nvPr>
            <p:ph sz="half" idx="21"/>
          </p:nvPr>
        </p:nvSpPr>
        <p:spPr>
          <a:xfrm>
            <a:off x="5110368" y="1817120"/>
            <a:ext cx="4163808" cy="201462"/>
          </a:xfrm>
        </p:spPr>
        <p:txBody>
          <a:bodyPr/>
          <a:lstStyle>
            <a:lvl1pPr>
              <a:defRPr sz="1400"/>
            </a:lvl1pPr>
          </a:lstStyle>
          <a:p>
            <a:pPr lvl="0"/>
            <a:r>
              <a:rPr lang="en-GB"/>
              <a:t>Click to edit Master text styles</a:t>
            </a:r>
          </a:p>
        </p:txBody>
      </p:sp>
      <p:sp>
        <p:nvSpPr>
          <p:cNvPr id="12" name="Content Placeholder 2">
            <a:extLst>
              <a:ext uri="{FF2B5EF4-FFF2-40B4-BE49-F238E27FC236}">
                <a16:creationId xmlns:a16="http://schemas.microsoft.com/office/drawing/2014/main" id="{B8CD4061-6D5F-3C80-974B-4D005EA728D2}"/>
              </a:ext>
            </a:extLst>
          </p:cNvPr>
          <p:cNvSpPr>
            <a:spLocks noGrp="1" noChangeAspect="1"/>
          </p:cNvSpPr>
          <p:nvPr>
            <p:ph sz="half" idx="22" hasCustomPrompt="1"/>
          </p:nvPr>
        </p:nvSpPr>
        <p:spPr>
          <a:xfrm>
            <a:off x="626074" y="3151516"/>
            <a:ext cx="4163810" cy="586597"/>
          </a:xfrm>
          <a:prstGeom prst="roundRect">
            <a:avLst>
              <a:gd name="adj" fmla="val 5415"/>
            </a:avLst>
          </a:prstGeom>
          <a:solidFill>
            <a:srgbClr val="E9CFE9"/>
          </a:solidFill>
        </p:spPr>
        <p:txBody>
          <a:bodyPr wrap="square" lIns="288000" tIns="216000" rIns="144000" bIns="216000">
            <a:noAutofit/>
          </a:bodyPr>
          <a:lstStyle>
            <a:lvl1pPr>
              <a:defRPr sz="1400"/>
            </a:lvl1pPr>
            <a:lvl4pPr>
              <a:spcAft>
                <a:spcPts val="400"/>
              </a:spcAft>
              <a:buFont typeface="Wingdings" pitchFamily="2" charset="2"/>
              <a:buChar char="q"/>
              <a:defRPr/>
            </a:lvl4pPr>
          </a:lstStyle>
          <a:p>
            <a:pPr lvl="2"/>
            <a:r>
              <a:rPr lang="en-GB"/>
              <a:t>Third level</a:t>
            </a:r>
          </a:p>
        </p:txBody>
      </p:sp>
      <p:sp>
        <p:nvSpPr>
          <p:cNvPr id="17" name="Content Placeholder 2">
            <a:extLst>
              <a:ext uri="{FF2B5EF4-FFF2-40B4-BE49-F238E27FC236}">
                <a16:creationId xmlns:a16="http://schemas.microsoft.com/office/drawing/2014/main" id="{C5FB0248-25EC-7888-829D-177431ED0E59}"/>
              </a:ext>
            </a:extLst>
          </p:cNvPr>
          <p:cNvSpPr>
            <a:spLocks noGrp="1" noChangeAspect="1"/>
          </p:cNvSpPr>
          <p:nvPr>
            <p:ph sz="half" idx="23" hasCustomPrompt="1"/>
          </p:nvPr>
        </p:nvSpPr>
        <p:spPr>
          <a:xfrm>
            <a:off x="5104616" y="3151516"/>
            <a:ext cx="4163810" cy="586598"/>
          </a:xfrm>
          <a:prstGeom prst="roundRect">
            <a:avLst>
              <a:gd name="adj" fmla="val 5415"/>
            </a:avLst>
          </a:prstGeom>
          <a:solidFill>
            <a:srgbClr val="E9CFE9"/>
          </a:solidFill>
        </p:spPr>
        <p:txBody>
          <a:bodyPr wrap="square" lIns="288000" tIns="216000" rIns="144000" bIns="216000">
            <a:noAutofit/>
          </a:bodyPr>
          <a:lstStyle>
            <a:lvl1pPr>
              <a:defRPr sz="1400"/>
            </a:lvl1pPr>
            <a:lvl4pPr>
              <a:spcAft>
                <a:spcPts val="400"/>
              </a:spcAft>
              <a:buFont typeface="Wingdings" pitchFamily="2" charset="2"/>
              <a:buChar char="q"/>
              <a:defRPr/>
            </a:lvl4pPr>
          </a:lstStyle>
          <a:p>
            <a:pPr lvl="2"/>
            <a:r>
              <a:rPr lang="en-GB"/>
              <a:t>Third level</a:t>
            </a:r>
          </a:p>
        </p:txBody>
      </p:sp>
      <p:sp>
        <p:nvSpPr>
          <p:cNvPr id="26" name="Text Placeholder 25">
            <a:extLst>
              <a:ext uri="{FF2B5EF4-FFF2-40B4-BE49-F238E27FC236}">
                <a16:creationId xmlns:a16="http://schemas.microsoft.com/office/drawing/2014/main" id="{EB9FF154-97C6-3ACC-CFA2-2558499260FC}"/>
              </a:ext>
            </a:extLst>
          </p:cNvPr>
          <p:cNvSpPr>
            <a:spLocks noGrp="1"/>
          </p:cNvSpPr>
          <p:nvPr>
            <p:ph type="body" sz="quarter" idx="24"/>
          </p:nvPr>
        </p:nvSpPr>
        <p:spPr>
          <a:xfrm>
            <a:off x="631825" y="1268413"/>
            <a:ext cx="5981760" cy="406218"/>
          </a:xfrm>
          <a:prstGeom prst="roundRect">
            <a:avLst>
              <a:gd name="adj" fmla="val 19548"/>
            </a:avLst>
          </a:prstGeom>
          <a:solidFill>
            <a:schemeClr val="accent4"/>
          </a:solidFill>
        </p:spPr>
        <p:txBody>
          <a:bodyPr lIns="144000" tIns="72000" rIns="144000" bIns="72000">
            <a:spAutoFit/>
          </a:bodyPr>
          <a:lstStyle/>
          <a:p>
            <a:pPr lvl="0"/>
            <a:r>
              <a:rPr lang="en-US"/>
              <a:t>Click to edit Master text styles</a:t>
            </a:r>
          </a:p>
        </p:txBody>
      </p:sp>
      <p:sp>
        <p:nvSpPr>
          <p:cNvPr id="27" name="Title 1">
            <a:extLst>
              <a:ext uri="{FF2B5EF4-FFF2-40B4-BE49-F238E27FC236}">
                <a16:creationId xmlns:a16="http://schemas.microsoft.com/office/drawing/2014/main" id="{3823092E-7A73-F97A-A78A-F4741F286AA3}"/>
              </a:ext>
            </a:extLst>
          </p:cNvPr>
          <p:cNvSpPr>
            <a:spLocks noGrp="1"/>
          </p:cNvSpPr>
          <p:nvPr>
            <p:ph type="title"/>
          </p:nvPr>
        </p:nvSpPr>
        <p:spPr>
          <a:xfrm>
            <a:off x="631825" y="262553"/>
            <a:ext cx="4244975" cy="467342"/>
          </a:xfrm>
          <a:prstGeom prst="roundRect">
            <a:avLst/>
          </a:prstGeom>
          <a:solidFill>
            <a:schemeClr val="tx2"/>
          </a:solidFill>
        </p:spPr>
        <p:txBody>
          <a:bodyPr wrap="square" lIns="144000" tIns="72000" rIns="144000" bIns="72000">
            <a:spAutoFit/>
          </a:bodyPr>
          <a:lstStyle>
            <a:lvl1pPr>
              <a:defRPr>
                <a:solidFill>
                  <a:schemeClr val="bg1"/>
                </a:solidFill>
              </a:defRPr>
            </a:lvl1pPr>
          </a:lstStyle>
          <a:p>
            <a:r>
              <a:rPr lang="en-GB"/>
              <a:t>Click to edit Master title style</a:t>
            </a:r>
            <a:endParaRPr lang="en-US"/>
          </a:p>
        </p:txBody>
      </p:sp>
    </p:spTree>
    <p:extLst>
      <p:ext uri="{BB962C8B-B14F-4D97-AF65-F5344CB8AC3E}">
        <p14:creationId xmlns:p14="http://schemas.microsoft.com/office/powerpoint/2010/main" val="2435470363"/>
      </p:ext>
    </p:extLst>
  </p:cSld>
  <p:clrMapOvr>
    <a:masterClrMapping/>
  </p:clrMapOvr>
  <p:extLst>
    <p:ext uri="{DCECCB84-F9BA-43D5-87BE-67443E8EF086}">
      <p15:sldGuideLst xmlns:p15="http://schemas.microsoft.com/office/powerpoint/2012/main">
        <p15:guide id="1" orient="horz" pos="1139"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Boxes Slide">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BE969EC2-CC44-CB5F-120F-A735851F8890}"/>
              </a:ext>
            </a:extLst>
          </p:cNvPr>
          <p:cNvGrpSpPr>
            <a:grpSpLocks noGrp="1" noUngrp="1" noRot="1" noMove="1" noResize="1"/>
          </p:cNvGrpSpPr>
          <p:nvPr userDrawn="1"/>
        </p:nvGrpSpPr>
        <p:grpSpPr>
          <a:xfrm>
            <a:off x="0" y="0"/>
            <a:ext cx="9906000" cy="6858000"/>
            <a:chOff x="0" y="0"/>
            <a:chExt cx="9906000" cy="6858000"/>
          </a:xfrm>
        </p:grpSpPr>
        <p:pic>
          <p:nvPicPr>
            <p:cNvPr id="19" name="Graphic 18">
              <a:extLst>
                <a:ext uri="{FF2B5EF4-FFF2-40B4-BE49-F238E27FC236}">
                  <a16:creationId xmlns:a16="http://schemas.microsoft.com/office/drawing/2014/main" id="{30D30584-70C0-5BA7-14BD-D13AFE7482FC}"/>
                </a:ext>
              </a:extLst>
            </p:cNvPr>
            <p:cNvPicPr>
              <a:picLocks noGrp="1" noRot="1" noChangeAspect="1" noMove="1" noResize="1" noEditPoints="1" noAdjustHandles="1" noChangeArrowheads="1" noChangeShapeType="1" noCrop="1"/>
            </p:cNvPicPr>
            <p:nvPr userDrawn="1"/>
          </p:nvPicPr>
          <p:blipFill>
            <a:blip>
              <a:alphaModFix/>
              <a:extLst>
                <a:ext uri="{96DAC541-7B7A-43D3-8B79-37D633B846F1}">
                  <asvg:svgBlip xmlns:asvg="http://schemas.microsoft.com/office/drawing/2016/SVG/main" r:embed="rId2"/>
                </a:ext>
              </a:extLst>
            </a:blip>
            <a:srcRect t="19854" b="10916"/>
            <a:stretch>
              <a:fillRect/>
            </a:stretch>
          </p:blipFill>
          <p:spPr>
            <a:xfrm>
              <a:off x="0" y="0"/>
              <a:ext cx="9906000" cy="6858000"/>
            </a:xfrm>
            <a:prstGeom prst="rect">
              <a:avLst/>
            </a:prstGeom>
          </p:spPr>
        </p:pic>
        <p:sp>
          <p:nvSpPr>
            <p:cNvPr id="20" name="Rectangle 19">
              <a:extLst>
                <a:ext uri="{FF2B5EF4-FFF2-40B4-BE49-F238E27FC236}">
                  <a16:creationId xmlns:a16="http://schemas.microsoft.com/office/drawing/2014/main" id="{19445E22-DA89-2B6B-6BA3-46C10C82D1F5}"/>
                </a:ext>
              </a:extLst>
            </p:cNvPr>
            <p:cNvSpPr>
              <a:spLocks/>
            </p:cNvSpPr>
            <p:nvPr userDrawn="1"/>
          </p:nvSpPr>
          <p:spPr>
            <a:xfrm>
              <a:off x="0" y="0"/>
              <a:ext cx="9906000" cy="6858000"/>
            </a:xfrm>
            <a:prstGeom prst="rect">
              <a:avLst/>
            </a:prstGeom>
            <a:gradFill>
              <a:gsLst>
                <a:gs pos="0">
                  <a:schemeClr val="bg1">
                    <a:alpha val="0"/>
                  </a:schemeClr>
                </a:gs>
                <a:gs pos="8000">
                  <a:schemeClr val="bg1"/>
                </a:gs>
              </a:gsLst>
              <a:lin ang="10800000" scaled="0"/>
            </a:gra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p:cNvSpPr>
            <a:spLocks noGrp="1" noChangeAspect="1"/>
          </p:cNvSpPr>
          <p:nvPr>
            <p:ph sz="half" idx="1"/>
          </p:nvPr>
        </p:nvSpPr>
        <p:spPr>
          <a:xfrm>
            <a:off x="645102" y="2256446"/>
            <a:ext cx="2730759" cy="1988199"/>
          </a:xfrm>
          <a:prstGeom prst="roundRect">
            <a:avLst>
              <a:gd name="adj" fmla="val 5415"/>
            </a:avLst>
          </a:prstGeom>
          <a:solidFill>
            <a:schemeClr val="accent4"/>
          </a:solidFill>
        </p:spPr>
        <p:txBody>
          <a:bodyPr lIns="144000" tIns="216000" rIns="144000" bIns="216000">
            <a:spAutoFit/>
          </a:bodyPr>
          <a:lstStyle>
            <a:lvl1pPr>
              <a:defRPr sz="1400"/>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Content Placeholder 2">
            <a:extLst>
              <a:ext uri="{FF2B5EF4-FFF2-40B4-BE49-F238E27FC236}">
                <a16:creationId xmlns:a16="http://schemas.microsoft.com/office/drawing/2014/main" id="{AC0D00B0-13D9-651B-8CFA-42D7D663B51F}"/>
              </a:ext>
            </a:extLst>
          </p:cNvPr>
          <p:cNvSpPr>
            <a:spLocks noGrp="1"/>
          </p:cNvSpPr>
          <p:nvPr>
            <p:ph sz="half" idx="14"/>
          </p:nvPr>
        </p:nvSpPr>
        <p:spPr>
          <a:xfrm>
            <a:off x="631825" y="981075"/>
            <a:ext cx="8642348" cy="1299086"/>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6" name="Slide Number Placeholder 15">
            <a:extLst>
              <a:ext uri="{FF2B5EF4-FFF2-40B4-BE49-F238E27FC236}">
                <a16:creationId xmlns:a16="http://schemas.microsoft.com/office/drawing/2014/main" id="{4F8D0BDD-8DEB-DAE7-C450-E2313AE7B5C9}"/>
              </a:ext>
            </a:extLst>
          </p:cNvPr>
          <p:cNvSpPr>
            <a:spLocks noGrp="1"/>
          </p:cNvSpPr>
          <p:nvPr>
            <p:ph type="sldNum" sz="quarter" idx="17"/>
          </p:nvPr>
        </p:nvSpPr>
        <p:spPr/>
        <p:txBody>
          <a:bodyPr/>
          <a:lstStyle/>
          <a:p>
            <a:fld id="{5A068BD1-017B-D645-8113-7734FBE32584}" type="slidenum">
              <a:rPr lang="en-US" smtClean="0"/>
              <a:pPr/>
              <a:t>‹#›</a:t>
            </a:fld>
            <a:endParaRPr lang="en-US" sz="800"/>
          </a:p>
        </p:txBody>
      </p:sp>
      <p:sp>
        <p:nvSpPr>
          <p:cNvPr id="11" name="Footer Placeholder 4">
            <a:extLst>
              <a:ext uri="{FF2B5EF4-FFF2-40B4-BE49-F238E27FC236}">
                <a16:creationId xmlns:a16="http://schemas.microsoft.com/office/drawing/2014/main" id="{7AF6FF98-4E62-245F-3072-B533D3183F63}"/>
              </a:ext>
              <a:ext uri="{C183D7F6-B498-43B3-948B-1728B52AA6E4}">
                <adec:decorative xmlns:adec="http://schemas.microsoft.com/office/drawing/2017/decorative" val="1"/>
              </a:ext>
            </a:extLst>
          </p:cNvPr>
          <p:cNvSpPr>
            <a:spLocks noGrp="1"/>
          </p:cNvSpPr>
          <p:nvPr>
            <p:ph type="ftr" sz="quarter" idx="3"/>
          </p:nvPr>
        </p:nvSpPr>
        <p:spPr>
          <a:xfrm>
            <a:off x="631825" y="6285053"/>
            <a:ext cx="7965244" cy="257035"/>
          </a:xfrm>
          <a:prstGeom prst="rect">
            <a:avLst/>
          </a:prstGeom>
        </p:spPr>
        <p:txBody>
          <a:bodyPr vert="horz" lIns="0" tIns="0" rIns="0" bIns="0" rtlCol="0" anchor="b" anchorCtr="0"/>
          <a:lstStyle>
            <a:lvl1pPr algn="l">
              <a:defRPr sz="800" b="0">
                <a:solidFill>
                  <a:schemeClr val="accent5">
                    <a:lumMod val="10000"/>
                  </a:schemeClr>
                </a:solidFill>
                <a:latin typeface="Acumin Pro" panose="020B0504020202020204" pitchFamily="34" charset="77"/>
              </a:defRPr>
            </a:lvl1pPr>
          </a:lstStyle>
          <a:p>
            <a:r>
              <a:rPr lang="en-GB" noProof="1"/>
              <a:t>This information is intended to provide general guidance and promote understanding.   |   Find out more at </a:t>
            </a:r>
            <a:r>
              <a:rPr lang="en-GB" sz="800" noProof="1">
                <a:hlinkClick r:id="rId3"/>
              </a:rPr>
              <a:t>www.crfi.govt.nz</a:t>
            </a:r>
            <a:endParaRPr lang="en-GB" noProof="1"/>
          </a:p>
        </p:txBody>
      </p:sp>
      <p:sp>
        <p:nvSpPr>
          <p:cNvPr id="13" name="Content Placeholder 2">
            <a:extLst>
              <a:ext uri="{FF2B5EF4-FFF2-40B4-BE49-F238E27FC236}">
                <a16:creationId xmlns:a16="http://schemas.microsoft.com/office/drawing/2014/main" id="{F137D605-C0F5-7C33-F3B9-D31A93089A31}"/>
              </a:ext>
            </a:extLst>
          </p:cNvPr>
          <p:cNvSpPr>
            <a:spLocks noGrp="1" noChangeAspect="1"/>
          </p:cNvSpPr>
          <p:nvPr>
            <p:ph sz="half" idx="19"/>
          </p:nvPr>
        </p:nvSpPr>
        <p:spPr>
          <a:xfrm>
            <a:off x="3594554" y="2256445"/>
            <a:ext cx="2730759" cy="1988199"/>
          </a:xfrm>
          <a:prstGeom prst="roundRect">
            <a:avLst>
              <a:gd name="adj" fmla="val 5415"/>
            </a:avLst>
          </a:prstGeom>
          <a:solidFill>
            <a:srgbClr val="E9CFE9"/>
          </a:solidFill>
        </p:spPr>
        <p:txBody>
          <a:bodyPr lIns="144000" tIns="216000" rIns="144000" bIns="216000">
            <a:spAutoFit/>
          </a:bodyPr>
          <a:lstStyle>
            <a:lvl1pPr>
              <a:defRPr sz="1400"/>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4" name="Content Placeholder 2">
            <a:extLst>
              <a:ext uri="{FF2B5EF4-FFF2-40B4-BE49-F238E27FC236}">
                <a16:creationId xmlns:a16="http://schemas.microsoft.com/office/drawing/2014/main" id="{A0AED3E6-C358-9464-013A-32491F338055}"/>
              </a:ext>
            </a:extLst>
          </p:cNvPr>
          <p:cNvSpPr>
            <a:spLocks noGrp="1" noChangeAspect="1"/>
          </p:cNvSpPr>
          <p:nvPr>
            <p:ph sz="half" idx="20"/>
          </p:nvPr>
        </p:nvSpPr>
        <p:spPr>
          <a:xfrm>
            <a:off x="6544007" y="2256445"/>
            <a:ext cx="2730759" cy="1988199"/>
          </a:xfrm>
          <a:prstGeom prst="roundRect">
            <a:avLst>
              <a:gd name="adj" fmla="val 5415"/>
            </a:avLst>
          </a:prstGeom>
          <a:solidFill>
            <a:schemeClr val="accent6"/>
          </a:solidFill>
        </p:spPr>
        <p:txBody>
          <a:bodyPr lIns="144000" tIns="216000" rIns="144000" bIns="216000">
            <a:spAutoFit/>
          </a:bodyPr>
          <a:lstStyle>
            <a:lvl1pPr>
              <a:defRPr sz="1400"/>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7" name="Content Placeholder 2">
            <a:extLst>
              <a:ext uri="{FF2B5EF4-FFF2-40B4-BE49-F238E27FC236}">
                <a16:creationId xmlns:a16="http://schemas.microsoft.com/office/drawing/2014/main" id="{43D7D28D-7073-FAA6-F610-0DC406A4DCCC}"/>
              </a:ext>
            </a:extLst>
          </p:cNvPr>
          <p:cNvSpPr>
            <a:spLocks noGrp="1" noChangeAspect="1"/>
          </p:cNvSpPr>
          <p:nvPr>
            <p:ph sz="half" idx="21"/>
          </p:nvPr>
        </p:nvSpPr>
        <p:spPr>
          <a:xfrm>
            <a:off x="645102" y="4408405"/>
            <a:ext cx="8640575" cy="1766505"/>
          </a:xfrm>
          <a:prstGeom prst="roundRect">
            <a:avLst>
              <a:gd name="adj" fmla="val 5415"/>
            </a:avLst>
          </a:prstGeom>
          <a:solidFill>
            <a:srgbClr val="F2DBDB"/>
          </a:solidFill>
        </p:spPr>
        <p:txBody>
          <a:bodyPr wrap="square" lIns="144000" tIns="216000" rIns="144000" bIns="216000">
            <a:spAutoFit/>
          </a:bodyPr>
          <a:lstStyle>
            <a:lvl1pPr>
              <a:defRPr sz="1400"/>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5" name="Title 1">
            <a:extLst>
              <a:ext uri="{FF2B5EF4-FFF2-40B4-BE49-F238E27FC236}">
                <a16:creationId xmlns:a16="http://schemas.microsoft.com/office/drawing/2014/main" id="{8F437091-7ABC-ABF0-212E-9A32363A37B4}"/>
              </a:ext>
            </a:extLst>
          </p:cNvPr>
          <p:cNvSpPr>
            <a:spLocks noGrp="1"/>
          </p:cNvSpPr>
          <p:nvPr>
            <p:ph type="title"/>
          </p:nvPr>
        </p:nvSpPr>
        <p:spPr>
          <a:xfrm>
            <a:off x="631825" y="262553"/>
            <a:ext cx="4244975" cy="467342"/>
          </a:xfrm>
          <a:prstGeom prst="roundRect">
            <a:avLst/>
          </a:prstGeom>
          <a:solidFill>
            <a:schemeClr val="tx2"/>
          </a:solidFill>
        </p:spPr>
        <p:txBody>
          <a:bodyPr wrap="square" lIns="144000" tIns="72000" rIns="144000" bIns="72000">
            <a:spAutoFit/>
          </a:bodyPr>
          <a:lstStyle>
            <a:lvl1pPr>
              <a:defRPr>
                <a:solidFill>
                  <a:schemeClr val="bg1"/>
                </a:solidFill>
              </a:defRPr>
            </a:lvl1pPr>
          </a:lstStyle>
          <a:p>
            <a:r>
              <a:rPr lang="en-GB"/>
              <a:t>Click to edit Master title style</a:t>
            </a:r>
            <a:endParaRPr lang="en-US"/>
          </a:p>
        </p:txBody>
      </p:sp>
    </p:spTree>
    <p:extLst>
      <p:ext uri="{BB962C8B-B14F-4D97-AF65-F5344CB8AC3E}">
        <p14:creationId xmlns:p14="http://schemas.microsoft.com/office/powerpoint/2010/main" val="25027754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omparison Boxes">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2F126A2F-AB36-4CB5-42F7-4BDB00D05C7F}"/>
              </a:ext>
            </a:extLst>
          </p:cNvPr>
          <p:cNvGrpSpPr>
            <a:grpSpLocks noGrp="1" noUngrp="1" noRot="1" noMove="1" noResize="1"/>
          </p:cNvGrpSpPr>
          <p:nvPr userDrawn="1"/>
        </p:nvGrpSpPr>
        <p:grpSpPr>
          <a:xfrm>
            <a:off x="-1" y="0"/>
            <a:ext cx="9906001" cy="6858000"/>
            <a:chOff x="-1" y="0"/>
            <a:chExt cx="9906001" cy="6858000"/>
          </a:xfrm>
        </p:grpSpPr>
        <p:pic>
          <p:nvPicPr>
            <p:cNvPr id="21" name="Graphic 20">
              <a:extLst>
                <a:ext uri="{FF2B5EF4-FFF2-40B4-BE49-F238E27FC236}">
                  <a16:creationId xmlns:a16="http://schemas.microsoft.com/office/drawing/2014/main" id="{E2BBCDBD-FB7B-FC2A-B494-5A154B7CB01B}"/>
                </a:ext>
              </a:extLst>
            </p:cNvPr>
            <p:cNvPicPr>
              <a:picLocks noGrp="1" noRot="1" noChangeAspect="1" noMove="1" noResize="1" noEditPoints="1" noAdjustHandles="1" noChangeArrowheads="1" noChangeShapeType="1" noCrop="1"/>
            </p:cNvPicPr>
            <p:nvPr userDrawn="1"/>
          </p:nvPicPr>
          <p:blipFill>
            <a:blip>
              <a:alphaModFix/>
              <a:extLst>
                <a:ext uri="{96DAC541-7B7A-43D3-8B79-37D633B846F1}">
                  <asvg:svgBlip xmlns:asvg="http://schemas.microsoft.com/office/drawing/2016/SVG/main" r:embed="rId2"/>
                </a:ext>
              </a:extLst>
            </a:blip>
            <a:srcRect t="19854" b="10916"/>
            <a:stretch>
              <a:fillRect/>
            </a:stretch>
          </p:blipFill>
          <p:spPr>
            <a:xfrm>
              <a:off x="0" y="0"/>
              <a:ext cx="9906000" cy="6858000"/>
            </a:xfrm>
            <a:prstGeom prst="rect">
              <a:avLst/>
            </a:prstGeom>
          </p:spPr>
        </p:pic>
        <p:sp>
          <p:nvSpPr>
            <p:cNvPr id="22" name="Rectangle 21">
              <a:extLst>
                <a:ext uri="{FF2B5EF4-FFF2-40B4-BE49-F238E27FC236}">
                  <a16:creationId xmlns:a16="http://schemas.microsoft.com/office/drawing/2014/main" id="{58E16F7D-8ECD-C969-008B-59C612AE0F98}"/>
                </a:ext>
              </a:extLst>
            </p:cNvPr>
            <p:cNvSpPr>
              <a:spLocks/>
            </p:cNvSpPr>
            <p:nvPr userDrawn="1"/>
          </p:nvSpPr>
          <p:spPr>
            <a:xfrm>
              <a:off x="-1" y="0"/>
              <a:ext cx="9905999" cy="6858000"/>
            </a:xfrm>
            <a:prstGeom prst="rect">
              <a:avLst/>
            </a:prstGeom>
            <a:gradFill>
              <a:gsLst>
                <a:gs pos="0">
                  <a:schemeClr val="bg1">
                    <a:alpha val="0"/>
                  </a:schemeClr>
                </a:gs>
                <a:gs pos="8000">
                  <a:schemeClr val="bg1"/>
                </a:gs>
              </a:gsLst>
              <a:lin ang="10800000" scaled="0"/>
            </a:gra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Content Placeholder 2">
            <a:extLst>
              <a:ext uri="{FF2B5EF4-FFF2-40B4-BE49-F238E27FC236}">
                <a16:creationId xmlns:a16="http://schemas.microsoft.com/office/drawing/2014/main" id="{AC0D00B0-13D9-651B-8CFA-42D7D663B51F}"/>
              </a:ext>
            </a:extLst>
          </p:cNvPr>
          <p:cNvSpPr>
            <a:spLocks noGrp="1"/>
          </p:cNvSpPr>
          <p:nvPr>
            <p:ph sz="half" idx="14"/>
          </p:nvPr>
        </p:nvSpPr>
        <p:spPr>
          <a:xfrm>
            <a:off x="631825" y="981075"/>
            <a:ext cx="8642348" cy="1299086"/>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6" name="Slide Number Placeholder 15">
            <a:extLst>
              <a:ext uri="{FF2B5EF4-FFF2-40B4-BE49-F238E27FC236}">
                <a16:creationId xmlns:a16="http://schemas.microsoft.com/office/drawing/2014/main" id="{4F8D0BDD-8DEB-DAE7-C450-E2313AE7B5C9}"/>
              </a:ext>
            </a:extLst>
          </p:cNvPr>
          <p:cNvSpPr>
            <a:spLocks noGrp="1"/>
          </p:cNvSpPr>
          <p:nvPr>
            <p:ph type="sldNum" sz="quarter" idx="17"/>
          </p:nvPr>
        </p:nvSpPr>
        <p:spPr/>
        <p:txBody>
          <a:bodyPr/>
          <a:lstStyle/>
          <a:p>
            <a:fld id="{5A068BD1-017B-D645-8113-7734FBE32584}" type="slidenum">
              <a:rPr lang="en-US" smtClean="0"/>
              <a:pPr/>
              <a:t>‹#›</a:t>
            </a:fld>
            <a:endParaRPr lang="en-US" sz="800"/>
          </a:p>
        </p:txBody>
      </p:sp>
      <p:sp>
        <p:nvSpPr>
          <p:cNvPr id="11" name="Footer Placeholder 4">
            <a:extLst>
              <a:ext uri="{FF2B5EF4-FFF2-40B4-BE49-F238E27FC236}">
                <a16:creationId xmlns:a16="http://schemas.microsoft.com/office/drawing/2014/main" id="{7AF6FF98-4E62-245F-3072-B533D3183F63}"/>
              </a:ext>
              <a:ext uri="{C183D7F6-B498-43B3-948B-1728B52AA6E4}">
                <adec:decorative xmlns:adec="http://schemas.microsoft.com/office/drawing/2017/decorative" val="1"/>
              </a:ext>
            </a:extLst>
          </p:cNvPr>
          <p:cNvSpPr>
            <a:spLocks noGrp="1"/>
          </p:cNvSpPr>
          <p:nvPr>
            <p:ph type="ftr" sz="quarter" idx="3"/>
          </p:nvPr>
        </p:nvSpPr>
        <p:spPr>
          <a:xfrm>
            <a:off x="631825" y="6285053"/>
            <a:ext cx="7965244" cy="257035"/>
          </a:xfrm>
          <a:prstGeom prst="rect">
            <a:avLst/>
          </a:prstGeom>
        </p:spPr>
        <p:txBody>
          <a:bodyPr vert="horz" lIns="0" tIns="0" rIns="0" bIns="0" rtlCol="0" anchor="b" anchorCtr="0"/>
          <a:lstStyle>
            <a:lvl1pPr algn="l">
              <a:defRPr sz="800" b="0">
                <a:solidFill>
                  <a:schemeClr val="accent5">
                    <a:lumMod val="10000"/>
                  </a:schemeClr>
                </a:solidFill>
                <a:latin typeface="Acumin Pro" panose="020B0504020202020204" pitchFamily="34" charset="77"/>
              </a:defRPr>
            </a:lvl1pPr>
          </a:lstStyle>
          <a:p>
            <a:r>
              <a:rPr lang="en-GB" noProof="1"/>
              <a:t>This information is intended to provide general guidance and promote understanding.   |   Find out more at </a:t>
            </a:r>
            <a:r>
              <a:rPr lang="en-GB" sz="800" noProof="1">
                <a:hlinkClick r:id="rId3"/>
              </a:rPr>
              <a:t>www.crfi.govt.nz</a:t>
            </a:r>
            <a:endParaRPr lang="en-GB" noProof="1"/>
          </a:p>
        </p:txBody>
      </p:sp>
      <p:sp>
        <p:nvSpPr>
          <p:cNvPr id="4" name="SmartArt Placeholder 19">
            <a:extLst>
              <a:ext uri="{FF2B5EF4-FFF2-40B4-BE49-F238E27FC236}">
                <a16:creationId xmlns:a16="http://schemas.microsoft.com/office/drawing/2014/main" id="{D758EDA1-CB92-B959-639D-C62998A285B2}"/>
              </a:ext>
            </a:extLst>
          </p:cNvPr>
          <p:cNvSpPr>
            <a:spLocks noGrp="1"/>
          </p:cNvSpPr>
          <p:nvPr>
            <p:ph type="dgm" sz="quarter" idx="23"/>
          </p:nvPr>
        </p:nvSpPr>
        <p:spPr>
          <a:xfrm>
            <a:off x="4092600" y="3575792"/>
            <a:ext cx="860400" cy="860400"/>
          </a:xfrm>
          <a:prstGeom prst="ellipse">
            <a:avLst/>
          </a:prstGeom>
          <a:solidFill>
            <a:srgbClr val="E9CFE9"/>
          </a:solidFill>
        </p:spPr>
        <p:txBody>
          <a:bodyPr/>
          <a:lstStyle/>
          <a:p>
            <a:endParaRPr lang="en-US"/>
          </a:p>
        </p:txBody>
      </p:sp>
      <p:sp>
        <p:nvSpPr>
          <p:cNvPr id="6" name="SmartArt Placeholder 19">
            <a:extLst>
              <a:ext uri="{FF2B5EF4-FFF2-40B4-BE49-F238E27FC236}">
                <a16:creationId xmlns:a16="http://schemas.microsoft.com/office/drawing/2014/main" id="{A830A176-7765-8F82-5734-3FCA29C58280}"/>
              </a:ext>
            </a:extLst>
          </p:cNvPr>
          <p:cNvSpPr>
            <a:spLocks noGrp="1"/>
          </p:cNvSpPr>
          <p:nvPr>
            <p:ph type="dgm" sz="quarter" idx="22"/>
          </p:nvPr>
        </p:nvSpPr>
        <p:spPr>
          <a:xfrm>
            <a:off x="8560146" y="3575792"/>
            <a:ext cx="860400" cy="860400"/>
          </a:xfrm>
          <a:prstGeom prst="ellipse">
            <a:avLst/>
          </a:prstGeom>
          <a:solidFill>
            <a:srgbClr val="E9CFE9"/>
          </a:solidFill>
        </p:spPr>
        <p:txBody>
          <a:bodyPr/>
          <a:lstStyle/>
          <a:p>
            <a:endParaRPr lang="en-US"/>
          </a:p>
        </p:txBody>
      </p:sp>
      <p:sp>
        <p:nvSpPr>
          <p:cNvPr id="7" name="Content Placeholder 2">
            <a:extLst>
              <a:ext uri="{FF2B5EF4-FFF2-40B4-BE49-F238E27FC236}">
                <a16:creationId xmlns:a16="http://schemas.microsoft.com/office/drawing/2014/main" id="{47108DF7-5EA0-AAEB-4E56-EBA48C281FD9}"/>
              </a:ext>
            </a:extLst>
          </p:cNvPr>
          <p:cNvSpPr>
            <a:spLocks noGrp="1" noChangeAspect="1"/>
          </p:cNvSpPr>
          <p:nvPr>
            <p:ph sz="half" idx="19"/>
          </p:nvPr>
        </p:nvSpPr>
        <p:spPr>
          <a:xfrm>
            <a:off x="631825" y="3898572"/>
            <a:ext cx="4163810" cy="1750670"/>
          </a:xfrm>
          <a:prstGeom prst="roundRect">
            <a:avLst>
              <a:gd name="adj" fmla="val 5415"/>
            </a:avLst>
          </a:prstGeom>
          <a:solidFill>
            <a:srgbClr val="E9CFE9"/>
          </a:solidFill>
        </p:spPr>
        <p:txBody>
          <a:bodyPr wrap="square" lIns="144000" tIns="216000" rIns="144000" bIns="216000">
            <a:noAutofit/>
          </a:bodyPr>
          <a:lstStyle>
            <a:lvl1pPr>
              <a:defRPr sz="1400"/>
            </a:lvl1pPr>
            <a:lvl4pPr>
              <a:spcAft>
                <a:spcPts val="400"/>
              </a:spcAft>
              <a:defRPr/>
            </a:lvl4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Content Placeholder 2">
            <a:extLst>
              <a:ext uri="{FF2B5EF4-FFF2-40B4-BE49-F238E27FC236}">
                <a16:creationId xmlns:a16="http://schemas.microsoft.com/office/drawing/2014/main" id="{8FD16614-9436-4A9B-EFAD-BC3052A6BFD4}"/>
              </a:ext>
            </a:extLst>
          </p:cNvPr>
          <p:cNvSpPr>
            <a:spLocks noGrp="1" noChangeAspect="1"/>
          </p:cNvSpPr>
          <p:nvPr>
            <p:ph sz="half" idx="20"/>
          </p:nvPr>
        </p:nvSpPr>
        <p:spPr>
          <a:xfrm>
            <a:off x="5110367" y="3910075"/>
            <a:ext cx="4163810" cy="1750670"/>
          </a:xfrm>
          <a:prstGeom prst="roundRect">
            <a:avLst>
              <a:gd name="adj" fmla="val 5415"/>
            </a:avLst>
          </a:prstGeom>
          <a:solidFill>
            <a:srgbClr val="E9CFE9"/>
          </a:solidFill>
        </p:spPr>
        <p:txBody>
          <a:bodyPr wrap="square" lIns="144000" tIns="216000" rIns="144000" bIns="216000">
            <a:noAutofit/>
          </a:bodyPr>
          <a:lstStyle>
            <a:lvl1pPr>
              <a:defRPr sz="1400"/>
            </a:lvl1pPr>
            <a:lvl4pPr>
              <a:spcAft>
                <a:spcPts val="400"/>
              </a:spcAft>
              <a:defRPr/>
            </a:lvl4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Content Placeholder 2">
            <a:extLst>
              <a:ext uri="{FF2B5EF4-FFF2-40B4-BE49-F238E27FC236}">
                <a16:creationId xmlns:a16="http://schemas.microsoft.com/office/drawing/2014/main" id="{7A2A6F3C-46BB-3F9A-5F92-408027C918AD}"/>
              </a:ext>
            </a:extLst>
          </p:cNvPr>
          <p:cNvSpPr>
            <a:spLocks noGrp="1" noChangeAspect="1"/>
          </p:cNvSpPr>
          <p:nvPr>
            <p:ph sz="half" idx="21"/>
          </p:nvPr>
        </p:nvSpPr>
        <p:spPr>
          <a:xfrm>
            <a:off x="631825" y="1281219"/>
            <a:ext cx="8642350" cy="1774630"/>
          </a:xfrm>
          <a:prstGeom prst="roundRect">
            <a:avLst>
              <a:gd name="adj" fmla="val 5415"/>
            </a:avLst>
          </a:prstGeom>
          <a:solidFill>
            <a:srgbClr val="FFE093"/>
          </a:solidFill>
        </p:spPr>
        <p:txBody>
          <a:bodyPr wrap="square" lIns="144000" tIns="216000" rIns="144000" bIns="216000">
            <a:noAutofit/>
          </a:bodyPr>
          <a:lstStyle>
            <a:lvl1pPr>
              <a:defRPr sz="1400"/>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9" name="Title 1">
            <a:extLst>
              <a:ext uri="{FF2B5EF4-FFF2-40B4-BE49-F238E27FC236}">
                <a16:creationId xmlns:a16="http://schemas.microsoft.com/office/drawing/2014/main" id="{A6AE838A-84E8-E421-A30C-E151D8E1E059}"/>
              </a:ext>
            </a:extLst>
          </p:cNvPr>
          <p:cNvSpPr>
            <a:spLocks noGrp="1"/>
          </p:cNvSpPr>
          <p:nvPr>
            <p:ph type="title"/>
          </p:nvPr>
        </p:nvSpPr>
        <p:spPr>
          <a:xfrm>
            <a:off x="631825" y="262553"/>
            <a:ext cx="4244975" cy="467342"/>
          </a:xfrm>
          <a:prstGeom prst="roundRect">
            <a:avLst/>
          </a:prstGeom>
          <a:solidFill>
            <a:schemeClr val="tx2"/>
          </a:solidFill>
        </p:spPr>
        <p:txBody>
          <a:bodyPr wrap="square" lIns="144000" tIns="72000" rIns="144000" bIns="72000">
            <a:spAutoFit/>
          </a:bodyPr>
          <a:lstStyle>
            <a:lvl1pPr>
              <a:defRPr>
                <a:solidFill>
                  <a:schemeClr val="bg1"/>
                </a:solidFill>
              </a:defRPr>
            </a:lvl1pPr>
          </a:lstStyle>
          <a:p>
            <a:r>
              <a:rPr lang="en-GB"/>
              <a:t>Click to edit Master title style</a:t>
            </a:r>
            <a:endParaRPr lang="en-US"/>
          </a:p>
        </p:txBody>
      </p:sp>
    </p:spTree>
    <p:extLst>
      <p:ext uri="{BB962C8B-B14F-4D97-AF65-F5344CB8AC3E}">
        <p14:creationId xmlns:p14="http://schemas.microsoft.com/office/powerpoint/2010/main" val="38354106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hree Content">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8A4C6660-9516-5B58-D3A4-0EA29417302E}"/>
              </a:ext>
            </a:extLst>
          </p:cNvPr>
          <p:cNvGrpSpPr>
            <a:grpSpLocks noGrp="1" noUngrp="1" noRot="1" noMove="1" noResize="1"/>
          </p:cNvGrpSpPr>
          <p:nvPr userDrawn="1"/>
        </p:nvGrpSpPr>
        <p:grpSpPr>
          <a:xfrm>
            <a:off x="-1" y="0"/>
            <a:ext cx="9906001" cy="6858000"/>
            <a:chOff x="-1" y="0"/>
            <a:chExt cx="9906001" cy="6858000"/>
          </a:xfrm>
        </p:grpSpPr>
        <p:pic>
          <p:nvPicPr>
            <p:cNvPr id="23" name="Graphic 22">
              <a:extLst>
                <a:ext uri="{FF2B5EF4-FFF2-40B4-BE49-F238E27FC236}">
                  <a16:creationId xmlns:a16="http://schemas.microsoft.com/office/drawing/2014/main" id="{86F49AA6-50CB-37E4-F113-7DBA7811E0C3}"/>
                </a:ext>
              </a:extLst>
            </p:cNvPr>
            <p:cNvPicPr>
              <a:picLocks noGrp="1" noRot="1" noChangeAspect="1" noMove="1" noResize="1" noEditPoints="1" noAdjustHandles="1" noChangeArrowheads="1" noChangeShapeType="1" noCrop="1"/>
            </p:cNvPicPr>
            <p:nvPr userDrawn="1"/>
          </p:nvPicPr>
          <p:blipFill>
            <a:blip>
              <a:alphaModFix/>
              <a:extLst>
                <a:ext uri="{96DAC541-7B7A-43D3-8B79-37D633B846F1}">
                  <asvg:svgBlip xmlns:asvg="http://schemas.microsoft.com/office/drawing/2016/SVG/main" r:embed="rId2"/>
                </a:ext>
              </a:extLst>
            </a:blip>
            <a:srcRect t="19854" b="10916"/>
            <a:stretch>
              <a:fillRect/>
            </a:stretch>
          </p:blipFill>
          <p:spPr>
            <a:xfrm>
              <a:off x="0" y="0"/>
              <a:ext cx="9906000" cy="6858000"/>
            </a:xfrm>
            <a:prstGeom prst="rect">
              <a:avLst/>
            </a:prstGeom>
          </p:spPr>
        </p:pic>
        <p:sp>
          <p:nvSpPr>
            <p:cNvPr id="24" name="Rectangle 23">
              <a:extLst>
                <a:ext uri="{FF2B5EF4-FFF2-40B4-BE49-F238E27FC236}">
                  <a16:creationId xmlns:a16="http://schemas.microsoft.com/office/drawing/2014/main" id="{8EA263C6-8A20-8C36-0854-AC407E2958CB}"/>
                </a:ext>
              </a:extLst>
            </p:cNvPr>
            <p:cNvSpPr>
              <a:spLocks/>
            </p:cNvSpPr>
            <p:nvPr userDrawn="1"/>
          </p:nvSpPr>
          <p:spPr>
            <a:xfrm>
              <a:off x="-1" y="0"/>
              <a:ext cx="9905999" cy="6858000"/>
            </a:xfrm>
            <a:prstGeom prst="rect">
              <a:avLst/>
            </a:prstGeom>
            <a:gradFill>
              <a:gsLst>
                <a:gs pos="0">
                  <a:schemeClr val="bg1">
                    <a:alpha val="0"/>
                  </a:schemeClr>
                </a:gs>
                <a:gs pos="8000">
                  <a:schemeClr val="bg1"/>
                </a:gs>
              </a:gsLst>
              <a:lin ang="10800000" scaled="0"/>
            </a:gra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Slide Number Placeholder 15">
            <a:extLst>
              <a:ext uri="{FF2B5EF4-FFF2-40B4-BE49-F238E27FC236}">
                <a16:creationId xmlns:a16="http://schemas.microsoft.com/office/drawing/2014/main" id="{823A6212-A39B-7684-BC5C-2DA36D3F714B}"/>
              </a:ext>
            </a:extLst>
          </p:cNvPr>
          <p:cNvSpPr>
            <a:spLocks noGrp="1"/>
          </p:cNvSpPr>
          <p:nvPr>
            <p:ph type="sldNum" sz="quarter" idx="11"/>
          </p:nvPr>
        </p:nvSpPr>
        <p:spPr/>
        <p:txBody>
          <a:bodyPr/>
          <a:lstStyle/>
          <a:p>
            <a:fld id="{5A068BD1-017B-D645-8113-7734FBE32584}" type="slidenum">
              <a:rPr lang="en-US" smtClean="0"/>
              <a:pPr/>
              <a:t>‹#›</a:t>
            </a:fld>
            <a:endParaRPr lang="en-US" sz="800"/>
          </a:p>
        </p:txBody>
      </p:sp>
      <p:sp>
        <p:nvSpPr>
          <p:cNvPr id="7" name="Content Placeholder 2">
            <a:extLst>
              <a:ext uri="{FF2B5EF4-FFF2-40B4-BE49-F238E27FC236}">
                <a16:creationId xmlns:a16="http://schemas.microsoft.com/office/drawing/2014/main" id="{CFCE8EDA-26F8-94C0-C9CC-EEBC3F047ECF}"/>
              </a:ext>
            </a:extLst>
          </p:cNvPr>
          <p:cNvSpPr>
            <a:spLocks noGrp="1"/>
          </p:cNvSpPr>
          <p:nvPr>
            <p:ph sz="half" idx="12"/>
          </p:nvPr>
        </p:nvSpPr>
        <p:spPr>
          <a:xfrm>
            <a:off x="633101" y="2527610"/>
            <a:ext cx="2700000" cy="3196094"/>
          </a:xfrm>
        </p:spPr>
        <p:txBody>
          <a:bodyPr/>
          <a:lstStyle>
            <a:lvl1pPr>
              <a:defRPr sz="1400"/>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Content Placeholder 3">
            <a:extLst>
              <a:ext uri="{FF2B5EF4-FFF2-40B4-BE49-F238E27FC236}">
                <a16:creationId xmlns:a16="http://schemas.microsoft.com/office/drawing/2014/main" id="{306C1FF2-0ACF-B878-552D-E62B5F8710C5}"/>
              </a:ext>
            </a:extLst>
          </p:cNvPr>
          <p:cNvSpPr>
            <a:spLocks noGrp="1"/>
          </p:cNvSpPr>
          <p:nvPr>
            <p:ph sz="half" idx="13"/>
          </p:nvPr>
        </p:nvSpPr>
        <p:spPr>
          <a:xfrm>
            <a:off x="3603000" y="2527610"/>
            <a:ext cx="2700000" cy="3196094"/>
          </a:xfrm>
        </p:spPr>
        <p:txBody>
          <a:bodyPr/>
          <a:lstStyle>
            <a:lvl1pPr>
              <a:defRPr sz="1400"/>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Content Placeholder 3">
            <a:extLst>
              <a:ext uri="{FF2B5EF4-FFF2-40B4-BE49-F238E27FC236}">
                <a16:creationId xmlns:a16="http://schemas.microsoft.com/office/drawing/2014/main" id="{DA481D06-6062-69F9-06B5-A6DA698BCEE6}"/>
              </a:ext>
            </a:extLst>
          </p:cNvPr>
          <p:cNvSpPr>
            <a:spLocks noGrp="1"/>
          </p:cNvSpPr>
          <p:nvPr>
            <p:ph sz="half" idx="14"/>
          </p:nvPr>
        </p:nvSpPr>
        <p:spPr>
          <a:xfrm>
            <a:off x="6571626" y="2527610"/>
            <a:ext cx="2700000" cy="3196094"/>
          </a:xfrm>
        </p:spPr>
        <p:txBody>
          <a:bodyPr/>
          <a:lstStyle>
            <a:lvl1pPr>
              <a:defRPr sz="1400"/>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Content Placeholder 2">
            <a:extLst>
              <a:ext uri="{FF2B5EF4-FFF2-40B4-BE49-F238E27FC236}">
                <a16:creationId xmlns:a16="http://schemas.microsoft.com/office/drawing/2014/main" id="{80B1030E-2F07-9AB7-1F86-F0FD454C7673}"/>
              </a:ext>
            </a:extLst>
          </p:cNvPr>
          <p:cNvSpPr>
            <a:spLocks noGrp="1"/>
          </p:cNvSpPr>
          <p:nvPr>
            <p:ph sz="half" idx="15"/>
          </p:nvPr>
        </p:nvSpPr>
        <p:spPr>
          <a:xfrm>
            <a:off x="631827" y="981075"/>
            <a:ext cx="8642348" cy="1298003"/>
          </a:xfrm>
        </p:spPr>
        <p:txBody>
          <a:bodyPr/>
          <a:lstStyle>
            <a:lvl1pPr>
              <a:defRPr sz="1400"/>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Footer Placeholder 4">
            <a:extLst>
              <a:ext uri="{FF2B5EF4-FFF2-40B4-BE49-F238E27FC236}">
                <a16:creationId xmlns:a16="http://schemas.microsoft.com/office/drawing/2014/main" id="{47927159-86BE-2FF4-D877-A9FF756B923B}"/>
              </a:ext>
              <a:ext uri="{C183D7F6-B498-43B3-948B-1728B52AA6E4}">
                <adec:decorative xmlns:adec="http://schemas.microsoft.com/office/drawing/2017/decorative" val="1"/>
              </a:ext>
            </a:extLst>
          </p:cNvPr>
          <p:cNvSpPr>
            <a:spLocks noGrp="1"/>
          </p:cNvSpPr>
          <p:nvPr>
            <p:ph type="ftr" sz="quarter" idx="3"/>
          </p:nvPr>
        </p:nvSpPr>
        <p:spPr>
          <a:xfrm>
            <a:off x="631825" y="6285053"/>
            <a:ext cx="7965244" cy="257035"/>
          </a:xfrm>
          <a:prstGeom prst="rect">
            <a:avLst/>
          </a:prstGeom>
        </p:spPr>
        <p:txBody>
          <a:bodyPr vert="horz" lIns="0" tIns="0" rIns="0" bIns="0" rtlCol="0" anchor="b" anchorCtr="0"/>
          <a:lstStyle>
            <a:lvl1pPr algn="l">
              <a:defRPr sz="800" b="0">
                <a:solidFill>
                  <a:schemeClr val="accent5">
                    <a:lumMod val="10000"/>
                  </a:schemeClr>
                </a:solidFill>
                <a:latin typeface="Acumin Pro" panose="020B0504020202020204" pitchFamily="34" charset="77"/>
              </a:defRPr>
            </a:lvl1pPr>
          </a:lstStyle>
          <a:p>
            <a:r>
              <a:rPr lang="en-GB" noProof="1"/>
              <a:t>This information is intended to provide general guidance and promote understanding.   |   Find out more at </a:t>
            </a:r>
            <a:r>
              <a:rPr lang="en-GB" sz="800" noProof="1">
                <a:hlinkClick r:id="rId3"/>
              </a:rPr>
              <a:t>www.crfi.govt.nz</a:t>
            </a:r>
            <a:endParaRPr lang="en-GB" noProof="1"/>
          </a:p>
        </p:txBody>
      </p:sp>
      <p:sp>
        <p:nvSpPr>
          <p:cNvPr id="18" name="Title 1">
            <a:extLst>
              <a:ext uri="{FF2B5EF4-FFF2-40B4-BE49-F238E27FC236}">
                <a16:creationId xmlns:a16="http://schemas.microsoft.com/office/drawing/2014/main" id="{1E06822D-C72C-9255-9BE2-7531E424385E}"/>
              </a:ext>
            </a:extLst>
          </p:cNvPr>
          <p:cNvSpPr>
            <a:spLocks noGrp="1"/>
          </p:cNvSpPr>
          <p:nvPr>
            <p:ph type="title"/>
          </p:nvPr>
        </p:nvSpPr>
        <p:spPr>
          <a:xfrm>
            <a:off x="631825" y="262553"/>
            <a:ext cx="4244975" cy="467342"/>
          </a:xfrm>
          <a:prstGeom prst="roundRect">
            <a:avLst/>
          </a:prstGeom>
          <a:solidFill>
            <a:schemeClr val="tx2"/>
          </a:solidFill>
        </p:spPr>
        <p:txBody>
          <a:bodyPr wrap="square" lIns="144000" tIns="72000" rIns="144000" bIns="72000">
            <a:spAutoFit/>
          </a:bodyPr>
          <a:lstStyle>
            <a:lvl1pPr>
              <a:defRPr>
                <a:solidFill>
                  <a:schemeClr val="bg1"/>
                </a:solidFill>
              </a:defRPr>
            </a:lvl1pPr>
          </a:lstStyle>
          <a:p>
            <a:r>
              <a:rPr lang="en-GB"/>
              <a:t>Click to edit Master title style</a:t>
            </a:r>
            <a:endParaRPr lang="en-US"/>
          </a:p>
        </p:txBody>
      </p:sp>
    </p:spTree>
    <p:extLst>
      <p:ext uri="{BB962C8B-B14F-4D97-AF65-F5344CB8AC3E}">
        <p14:creationId xmlns:p14="http://schemas.microsoft.com/office/powerpoint/2010/main" val="38937763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E59F8AAA-2A94-B903-F782-5A39657ACC91}"/>
              </a:ext>
            </a:extLst>
          </p:cNvPr>
          <p:cNvGrpSpPr>
            <a:grpSpLocks noGrp="1" noUngrp="1" noRot="1" noMove="1" noResize="1"/>
          </p:cNvGrpSpPr>
          <p:nvPr userDrawn="1"/>
        </p:nvGrpSpPr>
        <p:grpSpPr>
          <a:xfrm>
            <a:off x="0" y="0"/>
            <a:ext cx="9906000" cy="6858000"/>
            <a:chOff x="0" y="0"/>
            <a:chExt cx="9906000" cy="6858000"/>
          </a:xfrm>
        </p:grpSpPr>
        <p:pic>
          <p:nvPicPr>
            <p:cNvPr id="12" name="Graphic 11">
              <a:extLst>
                <a:ext uri="{FF2B5EF4-FFF2-40B4-BE49-F238E27FC236}">
                  <a16:creationId xmlns:a16="http://schemas.microsoft.com/office/drawing/2014/main" id="{B0374363-7DBF-C518-1761-44FD5601B905}"/>
                </a:ext>
              </a:extLst>
            </p:cNvPr>
            <p:cNvPicPr>
              <a:picLocks noGrp="1" noRot="1" noChangeAspect="1" noMove="1" noResize="1" noEditPoints="1" noAdjustHandles="1" noChangeArrowheads="1" noChangeShapeType="1" noCrop="1"/>
            </p:cNvPicPr>
            <p:nvPr userDrawn="1"/>
          </p:nvPicPr>
          <p:blipFill>
            <a:blip>
              <a:alphaModFix/>
              <a:extLst>
                <a:ext uri="{96DAC541-7B7A-43D3-8B79-37D633B846F1}">
                  <asvg:svgBlip xmlns:asvg="http://schemas.microsoft.com/office/drawing/2016/SVG/main" r:embed="rId2"/>
                </a:ext>
              </a:extLst>
            </a:blip>
            <a:srcRect t="19854" b="10916"/>
            <a:stretch>
              <a:fillRect/>
            </a:stretch>
          </p:blipFill>
          <p:spPr>
            <a:xfrm>
              <a:off x="0" y="0"/>
              <a:ext cx="9906000" cy="6858000"/>
            </a:xfrm>
            <a:prstGeom prst="rect">
              <a:avLst/>
            </a:prstGeom>
          </p:spPr>
        </p:pic>
        <p:sp>
          <p:nvSpPr>
            <p:cNvPr id="13" name="Rectangle 12">
              <a:extLst>
                <a:ext uri="{FF2B5EF4-FFF2-40B4-BE49-F238E27FC236}">
                  <a16:creationId xmlns:a16="http://schemas.microsoft.com/office/drawing/2014/main" id="{E7B8CA6D-476A-E0ED-C017-45639AD3F6FB}"/>
                </a:ext>
              </a:extLst>
            </p:cNvPr>
            <p:cNvSpPr>
              <a:spLocks/>
            </p:cNvSpPr>
            <p:nvPr userDrawn="1"/>
          </p:nvSpPr>
          <p:spPr>
            <a:xfrm>
              <a:off x="0" y="0"/>
              <a:ext cx="9906000" cy="6858000"/>
            </a:xfrm>
            <a:prstGeom prst="rect">
              <a:avLst/>
            </a:prstGeom>
            <a:gradFill>
              <a:gsLst>
                <a:gs pos="0">
                  <a:schemeClr val="bg1">
                    <a:alpha val="0"/>
                  </a:schemeClr>
                </a:gs>
                <a:gs pos="8000">
                  <a:schemeClr val="bg1"/>
                </a:gs>
              </a:gsLst>
              <a:lin ang="10800000" scaled="0"/>
            </a:gra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Content Placeholder 3"/>
          <p:cNvSpPr>
            <a:spLocks noGrp="1"/>
          </p:cNvSpPr>
          <p:nvPr>
            <p:ph sz="half" idx="2"/>
          </p:nvPr>
        </p:nvSpPr>
        <p:spPr>
          <a:xfrm>
            <a:off x="631825" y="2156798"/>
            <a:ext cx="4163810" cy="355999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Content Placeholder 5"/>
          <p:cNvSpPr>
            <a:spLocks noGrp="1"/>
          </p:cNvSpPr>
          <p:nvPr>
            <p:ph sz="quarter" idx="4"/>
          </p:nvPr>
        </p:nvSpPr>
        <p:spPr>
          <a:xfrm>
            <a:off x="5110362" y="2156798"/>
            <a:ext cx="4163812" cy="355999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5" name="Footer Placeholder 14">
            <a:extLst>
              <a:ext uri="{FF2B5EF4-FFF2-40B4-BE49-F238E27FC236}">
                <a16:creationId xmlns:a16="http://schemas.microsoft.com/office/drawing/2014/main" id="{DA620B1E-4A32-7C24-1F1A-3C08C537C1DE}"/>
              </a:ext>
            </a:extLst>
          </p:cNvPr>
          <p:cNvSpPr>
            <a:spLocks noGrp="1"/>
          </p:cNvSpPr>
          <p:nvPr>
            <p:ph type="ftr" sz="quarter" idx="10"/>
          </p:nvPr>
        </p:nvSpPr>
        <p:spPr/>
        <p:txBody>
          <a:bodyPr/>
          <a:lstStyle/>
          <a:p>
            <a:r>
              <a:rPr lang="en-GB" noProof="1"/>
              <a:t>This information is intended to provide general guidance and promote understanding.   |   Find out more at </a:t>
            </a:r>
            <a:r>
              <a:rPr lang="en-GB" sz="800" noProof="1">
                <a:hlinkClick r:id="rId3"/>
              </a:rPr>
              <a:t>www.crfi.govt.nz</a:t>
            </a:r>
            <a:endParaRPr lang="en-GB" noProof="1"/>
          </a:p>
        </p:txBody>
      </p:sp>
      <p:sp>
        <p:nvSpPr>
          <p:cNvPr id="16" name="Slide Number Placeholder 15">
            <a:extLst>
              <a:ext uri="{FF2B5EF4-FFF2-40B4-BE49-F238E27FC236}">
                <a16:creationId xmlns:a16="http://schemas.microsoft.com/office/drawing/2014/main" id="{823A6212-A39B-7684-BC5C-2DA36D3F714B}"/>
              </a:ext>
            </a:extLst>
          </p:cNvPr>
          <p:cNvSpPr>
            <a:spLocks noGrp="1"/>
          </p:cNvSpPr>
          <p:nvPr>
            <p:ph type="sldNum" sz="quarter" idx="11"/>
          </p:nvPr>
        </p:nvSpPr>
        <p:spPr/>
        <p:txBody>
          <a:bodyPr/>
          <a:lstStyle/>
          <a:p>
            <a:fld id="{5A068BD1-017B-D645-8113-7734FBE32584}" type="slidenum">
              <a:rPr lang="en-US" smtClean="0"/>
              <a:pPr/>
              <a:t>‹#›</a:t>
            </a:fld>
            <a:endParaRPr lang="en-US" sz="800"/>
          </a:p>
        </p:txBody>
      </p:sp>
      <p:sp>
        <p:nvSpPr>
          <p:cNvPr id="17" name="Content Placeholder 2">
            <a:extLst>
              <a:ext uri="{FF2B5EF4-FFF2-40B4-BE49-F238E27FC236}">
                <a16:creationId xmlns:a16="http://schemas.microsoft.com/office/drawing/2014/main" id="{03BEC40F-D90D-3D95-E448-0302FF35CD79}"/>
              </a:ext>
            </a:extLst>
          </p:cNvPr>
          <p:cNvSpPr>
            <a:spLocks noGrp="1"/>
          </p:cNvSpPr>
          <p:nvPr>
            <p:ph sz="half" idx="15"/>
          </p:nvPr>
        </p:nvSpPr>
        <p:spPr>
          <a:xfrm>
            <a:off x="631827" y="981075"/>
            <a:ext cx="8642348" cy="620111"/>
          </a:xfrm>
        </p:spPr>
        <p:txBody>
          <a:bodyPr/>
          <a:lstStyle>
            <a:lvl1pPr>
              <a:defRPr sz="1400"/>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Title 1">
            <a:extLst>
              <a:ext uri="{FF2B5EF4-FFF2-40B4-BE49-F238E27FC236}">
                <a16:creationId xmlns:a16="http://schemas.microsoft.com/office/drawing/2014/main" id="{EAC64ACE-991E-93CC-D1F3-054BD6236AF6}"/>
              </a:ext>
            </a:extLst>
          </p:cNvPr>
          <p:cNvSpPr>
            <a:spLocks noGrp="1"/>
          </p:cNvSpPr>
          <p:nvPr>
            <p:ph type="title"/>
          </p:nvPr>
        </p:nvSpPr>
        <p:spPr>
          <a:xfrm>
            <a:off x="631825" y="262553"/>
            <a:ext cx="4244975" cy="467342"/>
          </a:xfrm>
          <a:prstGeom prst="roundRect">
            <a:avLst/>
          </a:prstGeom>
          <a:solidFill>
            <a:schemeClr val="tx2"/>
          </a:solidFill>
        </p:spPr>
        <p:txBody>
          <a:bodyPr wrap="square" lIns="144000" tIns="72000" rIns="144000" bIns="72000">
            <a:spAutoFit/>
          </a:bodyPr>
          <a:lstStyle>
            <a:lvl1pPr>
              <a:defRPr>
                <a:solidFill>
                  <a:schemeClr val="bg1"/>
                </a:solidFill>
              </a:defRPr>
            </a:lvl1pPr>
          </a:lstStyle>
          <a:p>
            <a:r>
              <a:rPr lang="en-GB"/>
              <a:t>Click to edit Master title style</a:t>
            </a:r>
            <a:endParaRPr lang="en-US"/>
          </a:p>
        </p:txBody>
      </p:sp>
    </p:spTree>
    <p:extLst>
      <p:ext uri="{BB962C8B-B14F-4D97-AF65-F5344CB8AC3E}">
        <p14:creationId xmlns:p14="http://schemas.microsoft.com/office/powerpoint/2010/main" val="42225354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wo Comparison Boxes">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F9D6CAB1-19AD-3977-7E88-60729A916A42}"/>
              </a:ext>
            </a:extLst>
          </p:cNvPr>
          <p:cNvGrpSpPr>
            <a:grpSpLocks noGrp="1" noUngrp="1" noRot="1" noMove="1" noResize="1"/>
          </p:cNvGrpSpPr>
          <p:nvPr userDrawn="1"/>
        </p:nvGrpSpPr>
        <p:grpSpPr>
          <a:xfrm>
            <a:off x="-1" y="0"/>
            <a:ext cx="9906001" cy="6858000"/>
            <a:chOff x="-1" y="0"/>
            <a:chExt cx="9906001" cy="6858000"/>
          </a:xfrm>
        </p:grpSpPr>
        <p:pic>
          <p:nvPicPr>
            <p:cNvPr id="18" name="Graphic 17">
              <a:extLst>
                <a:ext uri="{FF2B5EF4-FFF2-40B4-BE49-F238E27FC236}">
                  <a16:creationId xmlns:a16="http://schemas.microsoft.com/office/drawing/2014/main" id="{B13C8888-467B-4607-47D3-0830DE5FCBE5}"/>
                </a:ext>
              </a:extLst>
            </p:cNvPr>
            <p:cNvPicPr>
              <a:picLocks noGrp="1" noRot="1" noChangeAspect="1" noMove="1" noResize="1" noEditPoints="1" noAdjustHandles="1" noChangeArrowheads="1" noChangeShapeType="1" noCrop="1"/>
            </p:cNvPicPr>
            <p:nvPr userDrawn="1"/>
          </p:nvPicPr>
          <p:blipFill>
            <a:blip>
              <a:alphaModFix/>
              <a:extLst>
                <a:ext uri="{96DAC541-7B7A-43D3-8B79-37D633B846F1}">
                  <asvg:svgBlip xmlns:asvg="http://schemas.microsoft.com/office/drawing/2016/SVG/main" r:embed="rId2"/>
                </a:ext>
              </a:extLst>
            </a:blip>
            <a:srcRect t="19854" b="10916"/>
            <a:stretch>
              <a:fillRect/>
            </a:stretch>
          </p:blipFill>
          <p:spPr>
            <a:xfrm>
              <a:off x="0" y="0"/>
              <a:ext cx="9906000" cy="6858000"/>
            </a:xfrm>
            <a:prstGeom prst="rect">
              <a:avLst/>
            </a:prstGeom>
          </p:spPr>
        </p:pic>
        <p:sp>
          <p:nvSpPr>
            <p:cNvPr id="19" name="Rectangle 18">
              <a:extLst>
                <a:ext uri="{FF2B5EF4-FFF2-40B4-BE49-F238E27FC236}">
                  <a16:creationId xmlns:a16="http://schemas.microsoft.com/office/drawing/2014/main" id="{35643F7E-B549-045E-1944-BBE049D7C9A9}"/>
                </a:ext>
              </a:extLst>
            </p:cNvPr>
            <p:cNvSpPr>
              <a:spLocks/>
            </p:cNvSpPr>
            <p:nvPr userDrawn="1"/>
          </p:nvSpPr>
          <p:spPr>
            <a:xfrm>
              <a:off x="-1" y="0"/>
              <a:ext cx="9905999" cy="6858000"/>
            </a:xfrm>
            <a:prstGeom prst="rect">
              <a:avLst/>
            </a:prstGeom>
            <a:gradFill>
              <a:gsLst>
                <a:gs pos="0">
                  <a:schemeClr val="bg1">
                    <a:alpha val="0"/>
                  </a:schemeClr>
                </a:gs>
                <a:gs pos="8000">
                  <a:schemeClr val="bg1"/>
                </a:gs>
              </a:gsLst>
              <a:lin ang="10800000" scaled="0"/>
            </a:gra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Slide Number Placeholder 8">
            <a:extLst>
              <a:ext uri="{FF2B5EF4-FFF2-40B4-BE49-F238E27FC236}">
                <a16:creationId xmlns:a16="http://schemas.microsoft.com/office/drawing/2014/main" id="{C3E80982-3795-923A-5AE7-9059F7A2E735}"/>
              </a:ext>
            </a:extLst>
          </p:cNvPr>
          <p:cNvSpPr>
            <a:spLocks noGrp="1"/>
          </p:cNvSpPr>
          <p:nvPr>
            <p:ph type="sldNum" sz="quarter" idx="11"/>
          </p:nvPr>
        </p:nvSpPr>
        <p:spPr/>
        <p:txBody>
          <a:bodyPr/>
          <a:lstStyle/>
          <a:p>
            <a:fld id="{5A068BD1-017B-D645-8113-7734FBE32584}" type="slidenum">
              <a:rPr lang="en-US" smtClean="0"/>
              <a:pPr/>
              <a:t>‹#›</a:t>
            </a:fld>
            <a:endParaRPr lang="en-US" sz="800"/>
          </a:p>
        </p:txBody>
      </p:sp>
      <p:sp>
        <p:nvSpPr>
          <p:cNvPr id="4" name="Footer Placeholder 4">
            <a:extLst>
              <a:ext uri="{FF2B5EF4-FFF2-40B4-BE49-F238E27FC236}">
                <a16:creationId xmlns:a16="http://schemas.microsoft.com/office/drawing/2014/main" id="{B5A225C8-3C42-22FD-288A-44CB3D0D4209}"/>
              </a:ext>
              <a:ext uri="{C183D7F6-B498-43B3-948B-1728B52AA6E4}">
                <adec:decorative xmlns:adec="http://schemas.microsoft.com/office/drawing/2017/decorative" val="1"/>
              </a:ext>
            </a:extLst>
          </p:cNvPr>
          <p:cNvSpPr>
            <a:spLocks noGrp="1"/>
          </p:cNvSpPr>
          <p:nvPr>
            <p:ph type="ftr" sz="quarter" idx="3"/>
          </p:nvPr>
        </p:nvSpPr>
        <p:spPr>
          <a:xfrm>
            <a:off x="631825" y="6285053"/>
            <a:ext cx="7965244" cy="257035"/>
          </a:xfrm>
          <a:prstGeom prst="rect">
            <a:avLst/>
          </a:prstGeom>
        </p:spPr>
        <p:txBody>
          <a:bodyPr vert="horz" lIns="0" tIns="0" rIns="0" bIns="0" rtlCol="0" anchor="b" anchorCtr="0"/>
          <a:lstStyle>
            <a:lvl1pPr algn="l">
              <a:defRPr sz="800" b="0">
                <a:solidFill>
                  <a:schemeClr val="accent5">
                    <a:lumMod val="10000"/>
                  </a:schemeClr>
                </a:solidFill>
                <a:latin typeface="Acumin Pro" panose="020B0504020202020204" pitchFamily="34" charset="77"/>
              </a:defRPr>
            </a:lvl1pPr>
          </a:lstStyle>
          <a:p>
            <a:r>
              <a:rPr lang="en-GB" noProof="1"/>
              <a:t>This information is intended to provide general guidance and promote understanding.   |   Find out more at </a:t>
            </a:r>
            <a:r>
              <a:rPr lang="en-GB" sz="800" noProof="1">
                <a:hlinkClick r:id="rId3"/>
              </a:rPr>
              <a:t>www.crfi.govt.nz</a:t>
            </a:r>
            <a:endParaRPr lang="en-GB" noProof="1"/>
          </a:p>
        </p:txBody>
      </p:sp>
      <p:sp>
        <p:nvSpPr>
          <p:cNvPr id="5" name="Content Placeholder 2">
            <a:extLst>
              <a:ext uri="{FF2B5EF4-FFF2-40B4-BE49-F238E27FC236}">
                <a16:creationId xmlns:a16="http://schemas.microsoft.com/office/drawing/2014/main" id="{2E21C882-29B5-A507-D6F1-38DE7461FD1A}"/>
              </a:ext>
            </a:extLst>
          </p:cNvPr>
          <p:cNvSpPr>
            <a:spLocks noGrp="1" noChangeAspect="1"/>
          </p:cNvSpPr>
          <p:nvPr>
            <p:ph sz="half" idx="20"/>
          </p:nvPr>
        </p:nvSpPr>
        <p:spPr>
          <a:xfrm>
            <a:off x="6129129" y="982800"/>
            <a:ext cx="3145047" cy="1766505"/>
          </a:xfrm>
          <a:prstGeom prst="roundRect">
            <a:avLst>
              <a:gd name="adj" fmla="val 5415"/>
            </a:avLst>
          </a:prstGeom>
          <a:solidFill>
            <a:srgbClr val="FFE093"/>
          </a:solidFill>
        </p:spPr>
        <p:txBody>
          <a:bodyPr wrap="square" lIns="144000" tIns="216000" rIns="144000" bIns="216000">
            <a:spAutoFit/>
          </a:bodyPr>
          <a:lstStyle>
            <a:lvl1pPr>
              <a:defRPr sz="1400"/>
            </a:lvl1pPr>
            <a:lvl4pPr>
              <a:spcAft>
                <a:spcPts val="400"/>
              </a:spcAft>
              <a:defRPr/>
            </a:lvl4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Content Placeholder 2">
            <a:extLst>
              <a:ext uri="{FF2B5EF4-FFF2-40B4-BE49-F238E27FC236}">
                <a16:creationId xmlns:a16="http://schemas.microsoft.com/office/drawing/2014/main" id="{D0995747-5231-6DA9-D154-233B5153F3EE}"/>
              </a:ext>
            </a:extLst>
          </p:cNvPr>
          <p:cNvSpPr>
            <a:spLocks noGrp="1" noChangeAspect="1"/>
          </p:cNvSpPr>
          <p:nvPr>
            <p:ph sz="half" idx="21"/>
          </p:nvPr>
        </p:nvSpPr>
        <p:spPr>
          <a:xfrm>
            <a:off x="631824" y="982800"/>
            <a:ext cx="5305149" cy="1766505"/>
          </a:xfrm>
          <a:prstGeom prst="roundRect">
            <a:avLst>
              <a:gd name="adj" fmla="val 5415"/>
            </a:avLst>
          </a:prstGeom>
          <a:solidFill>
            <a:srgbClr val="E9CFE9"/>
          </a:solidFill>
        </p:spPr>
        <p:txBody>
          <a:bodyPr wrap="square" lIns="144000" tIns="216000" rIns="144000" bIns="216000">
            <a:spAutoFit/>
          </a:bodyPr>
          <a:lstStyle>
            <a:lvl1pPr>
              <a:defRPr sz="1400"/>
            </a:lvl1pPr>
            <a:lvl4pPr>
              <a:spcAft>
                <a:spcPts val="400"/>
              </a:spcAft>
              <a:defRPr/>
            </a:lvl4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6" name="Title 1">
            <a:extLst>
              <a:ext uri="{FF2B5EF4-FFF2-40B4-BE49-F238E27FC236}">
                <a16:creationId xmlns:a16="http://schemas.microsoft.com/office/drawing/2014/main" id="{911AB14F-AC2F-3D63-E1EA-10B8FF2E2A87}"/>
              </a:ext>
            </a:extLst>
          </p:cNvPr>
          <p:cNvSpPr>
            <a:spLocks noGrp="1"/>
          </p:cNvSpPr>
          <p:nvPr>
            <p:ph type="title"/>
          </p:nvPr>
        </p:nvSpPr>
        <p:spPr>
          <a:xfrm>
            <a:off x="631825" y="262553"/>
            <a:ext cx="4244975" cy="467342"/>
          </a:xfrm>
          <a:prstGeom prst="roundRect">
            <a:avLst/>
          </a:prstGeom>
          <a:solidFill>
            <a:schemeClr val="tx2"/>
          </a:solidFill>
        </p:spPr>
        <p:txBody>
          <a:bodyPr wrap="square" lIns="144000" tIns="72000" rIns="144000" bIns="72000">
            <a:spAutoFit/>
          </a:bodyPr>
          <a:lstStyle>
            <a:lvl1pPr>
              <a:defRPr>
                <a:solidFill>
                  <a:schemeClr val="bg1"/>
                </a:solidFill>
              </a:defRPr>
            </a:lvl1pPr>
          </a:lstStyle>
          <a:p>
            <a:r>
              <a:rPr lang="en-GB"/>
              <a:t>Click to edit Master title style</a:t>
            </a:r>
            <a:endParaRPr lang="en-US"/>
          </a:p>
        </p:txBody>
      </p:sp>
    </p:spTree>
    <p:extLst>
      <p:ext uri="{BB962C8B-B14F-4D97-AF65-F5344CB8AC3E}">
        <p14:creationId xmlns:p14="http://schemas.microsoft.com/office/powerpoint/2010/main" val="37095755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1DEA748D-6A48-F36B-4C4E-9CCEA9CF64AF}"/>
              </a:ext>
            </a:extLst>
          </p:cNvPr>
          <p:cNvGrpSpPr>
            <a:grpSpLocks/>
          </p:cNvGrpSpPr>
          <p:nvPr userDrawn="1"/>
        </p:nvGrpSpPr>
        <p:grpSpPr>
          <a:xfrm>
            <a:off x="-1" y="0"/>
            <a:ext cx="9906001" cy="6858000"/>
            <a:chOff x="-1" y="0"/>
            <a:chExt cx="9906001" cy="6858000"/>
          </a:xfrm>
        </p:grpSpPr>
        <p:pic>
          <p:nvPicPr>
            <p:cNvPr id="14" name="Graphic 13">
              <a:extLst>
                <a:ext uri="{FF2B5EF4-FFF2-40B4-BE49-F238E27FC236}">
                  <a16:creationId xmlns:a16="http://schemas.microsoft.com/office/drawing/2014/main" id="{85BFF251-C221-147E-B48D-3647609DA947}"/>
                </a:ext>
              </a:extLst>
            </p:cNvPr>
            <p:cNvPicPr>
              <a:picLocks noChangeAspect="1"/>
            </p:cNvPicPr>
            <p:nvPr userDrawn="1"/>
          </p:nvPicPr>
          <p:blipFill>
            <a:blip>
              <a:alphaModFix/>
              <a:extLst>
                <a:ext uri="{96DAC541-7B7A-43D3-8B79-37D633B846F1}">
                  <asvg:svgBlip xmlns:asvg="http://schemas.microsoft.com/office/drawing/2016/SVG/main" r:embed="rId2"/>
                </a:ext>
              </a:extLst>
            </a:blip>
            <a:srcRect t="19854" b="10916"/>
            <a:stretch>
              <a:fillRect/>
            </a:stretch>
          </p:blipFill>
          <p:spPr>
            <a:xfrm>
              <a:off x="0" y="0"/>
              <a:ext cx="9906000" cy="6858000"/>
            </a:xfrm>
            <a:prstGeom prst="rect">
              <a:avLst/>
            </a:prstGeom>
          </p:spPr>
        </p:pic>
        <p:sp>
          <p:nvSpPr>
            <p:cNvPr id="15" name="Rectangle 14">
              <a:extLst>
                <a:ext uri="{FF2B5EF4-FFF2-40B4-BE49-F238E27FC236}">
                  <a16:creationId xmlns:a16="http://schemas.microsoft.com/office/drawing/2014/main" id="{216B0A61-AD71-6257-DD0C-BF2B813BF150}"/>
                </a:ext>
              </a:extLst>
            </p:cNvPr>
            <p:cNvSpPr>
              <a:spLocks/>
            </p:cNvSpPr>
            <p:nvPr userDrawn="1"/>
          </p:nvSpPr>
          <p:spPr>
            <a:xfrm>
              <a:off x="-1" y="0"/>
              <a:ext cx="9905999" cy="6858000"/>
            </a:xfrm>
            <a:prstGeom prst="rect">
              <a:avLst/>
            </a:prstGeom>
            <a:gradFill>
              <a:gsLst>
                <a:gs pos="0">
                  <a:schemeClr val="bg1">
                    <a:alpha val="0"/>
                  </a:schemeClr>
                </a:gs>
                <a:gs pos="8000">
                  <a:schemeClr val="bg1"/>
                </a:gs>
              </a:gsLst>
              <a:lin ang="10800000" scaled="0"/>
            </a:gra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Slide Number Placeholder 8">
            <a:extLst>
              <a:ext uri="{FF2B5EF4-FFF2-40B4-BE49-F238E27FC236}">
                <a16:creationId xmlns:a16="http://schemas.microsoft.com/office/drawing/2014/main" id="{C3E80982-3795-923A-5AE7-9059F7A2E735}"/>
              </a:ext>
            </a:extLst>
          </p:cNvPr>
          <p:cNvSpPr>
            <a:spLocks noGrp="1"/>
          </p:cNvSpPr>
          <p:nvPr>
            <p:ph type="sldNum" sz="quarter" idx="11"/>
          </p:nvPr>
        </p:nvSpPr>
        <p:spPr/>
        <p:txBody>
          <a:bodyPr/>
          <a:lstStyle/>
          <a:p>
            <a:fld id="{5A068BD1-017B-D645-8113-7734FBE32584}" type="slidenum">
              <a:rPr lang="en-US" smtClean="0"/>
              <a:pPr/>
              <a:t>‹#›</a:t>
            </a:fld>
            <a:endParaRPr lang="en-US" sz="800"/>
          </a:p>
        </p:txBody>
      </p:sp>
      <p:sp>
        <p:nvSpPr>
          <p:cNvPr id="4" name="Footer Placeholder 4">
            <a:extLst>
              <a:ext uri="{FF2B5EF4-FFF2-40B4-BE49-F238E27FC236}">
                <a16:creationId xmlns:a16="http://schemas.microsoft.com/office/drawing/2014/main" id="{B5A225C8-3C42-22FD-288A-44CB3D0D4209}"/>
              </a:ext>
              <a:ext uri="{C183D7F6-B498-43B3-948B-1728B52AA6E4}">
                <adec:decorative xmlns:adec="http://schemas.microsoft.com/office/drawing/2017/decorative" val="1"/>
              </a:ext>
            </a:extLst>
          </p:cNvPr>
          <p:cNvSpPr>
            <a:spLocks noGrp="1"/>
          </p:cNvSpPr>
          <p:nvPr>
            <p:ph type="ftr" sz="quarter" idx="3"/>
          </p:nvPr>
        </p:nvSpPr>
        <p:spPr>
          <a:xfrm>
            <a:off x="631825" y="6285053"/>
            <a:ext cx="7965244" cy="257035"/>
          </a:xfrm>
          <a:prstGeom prst="rect">
            <a:avLst/>
          </a:prstGeom>
        </p:spPr>
        <p:txBody>
          <a:bodyPr vert="horz" lIns="0" tIns="0" rIns="0" bIns="0" rtlCol="0" anchor="b" anchorCtr="0"/>
          <a:lstStyle>
            <a:lvl1pPr algn="l">
              <a:defRPr sz="800" b="0">
                <a:solidFill>
                  <a:schemeClr val="accent5">
                    <a:lumMod val="10000"/>
                  </a:schemeClr>
                </a:solidFill>
                <a:latin typeface="Acumin Pro" panose="020B0504020202020204" pitchFamily="34" charset="77"/>
              </a:defRPr>
            </a:lvl1pPr>
          </a:lstStyle>
          <a:p>
            <a:r>
              <a:rPr lang="en-GB" noProof="1"/>
              <a:t>This information is intended to provide general guidance and promote understanding.   |   Find out more at </a:t>
            </a:r>
            <a:r>
              <a:rPr lang="en-GB" sz="800" noProof="1">
                <a:hlinkClick r:id="rId3"/>
              </a:rPr>
              <a:t>www.crfi.govt.nz</a:t>
            </a:r>
            <a:endParaRPr lang="en-GB" noProof="1"/>
          </a:p>
        </p:txBody>
      </p:sp>
      <p:sp>
        <p:nvSpPr>
          <p:cNvPr id="10" name="Title 1">
            <a:extLst>
              <a:ext uri="{FF2B5EF4-FFF2-40B4-BE49-F238E27FC236}">
                <a16:creationId xmlns:a16="http://schemas.microsoft.com/office/drawing/2014/main" id="{76277AD7-9404-323C-D790-D2855BE8DC35}"/>
              </a:ext>
            </a:extLst>
          </p:cNvPr>
          <p:cNvSpPr>
            <a:spLocks noGrp="1"/>
          </p:cNvSpPr>
          <p:nvPr>
            <p:ph type="title"/>
          </p:nvPr>
        </p:nvSpPr>
        <p:spPr>
          <a:xfrm>
            <a:off x="631825" y="262553"/>
            <a:ext cx="4244975" cy="467342"/>
          </a:xfrm>
          <a:prstGeom prst="roundRect">
            <a:avLst/>
          </a:prstGeom>
          <a:solidFill>
            <a:schemeClr val="tx2"/>
          </a:solidFill>
        </p:spPr>
        <p:txBody>
          <a:bodyPr wrap="square" lIns="144000" tIns="72000" rIns="144000" bIns="72000">
            <a:spAutoFit/>
          </a:bodyPr>
          <a:lstStyle>
            <a:lvl1pPr>
              <a:defRPr>
                <a:solidFill>
                  <a:schemeClr val="bg1"/>
                </a:solidFill>
              </a:defRPr>
            </a:lvl1pPr>
          </a:lstStyle>
          <a:p>
            <a:r>
              <a:rPr lang="en-GB"/>
              <a:t>Click to edit Master title style</a:t>
            </a:r>
            <a:endParaRPr lang="en-US"/>
          </a:p>
        </p:txBody>
      </p:sp>
    </p:spTree>
    <p:extLst>
      <p:ext uri="{BB962C8B-B14F-4D97-AF65-F5344CB8AC3E}">
        <p14:creationId xmlns:p14="http://schemas.microsoft.com/office/powerpoint/2010/main" val="9500950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hyperlink" Target="http://www.crfi.govt.nz/" TargetMode="Externa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1825" y="260350"/>
            <a:ext cx="8642350" cy="354067"/>
          </a:xfrm>
          <a:prstGeom prst="rect">
            <a:avLst/>
          </a:prstGeom>
        </p:spPr>
        <p:txBody>
          <a:bodyPr vert="horz" lIns="0" tIns="0" rIns="0" bIns="0" rtlCol="0" anchor="t" anchorCtr="0">
            <a:noAutofit/>
          </a:bodyPr>
          <a:lstStyle/>
          <a:p>
            <a:r>
              <a:rPr lang="en-GB"/>
              <a:t>Click to edit Master title style</a:t>
            </a:r>
            <a:endParaRPr lang="en-US"/>
          </a:p>
        </p:txBody>
      </p:sp>
      <p:sp>
        <p:nvSpPr>
          <p:cNvPr id="3" name="Text Placeholder 2"/>
          <p:cNvSpPr>
            <a:spLocks noGrp="1"/>
          </p:cNvSpPr>
          <p:nvPr>
            <p:ph type="body" idx="1"/>
          </p:nvPr>
        </p:nvSpPr>
        <p:spPr>
          <a:xfrm>
            <a:off x="631825" y="983412"/>
            <a:ext cx="8642350" cy="4752975"/>
          </a:xfrm>
          <a:prstGeom prst="rect">
            <a:avLst/>
          </a:prstGeom>
        </p:spPr>
        <p:txBody>
          <a:bodyPr vert="horz" lIns="0" tIns="0" rIns="0" bIns="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a:p>
            <a:pPr lvl="4"/>
            <a:endParaRPr lang="en-US"/>
          </a:p>
        </p:txBody>
      </p:sp>
      <p:sp>
        <p:nvSpPr>
          <p:cNvPr id="5" name="Footer Placeholder 4">
            <a:extLst>
              <a:ext uri="{C183D7F6-B498-43B3-948B-1728B52AA6E4}">
                <adec:decorative xmlns:adec="http://schemas.microsoft.com/office/drawing/2017/decorative" val="1"/>
              </a:ext>
            </a:extLst>
          </p:cNvPr>
          <p:cNvSpPr>
            <a:spLocks noGrp="1"/>
          </p:cNvSpPr>
          <p:nvPr>
            <p:ph type="ftr" sz="quarter" idx="3"/>
          </p:nvPr>
        </p:nvSpPr>
        <p:spPr>
          <a:xfrm>
            <a:off x="631825" y="6285053"/>
            <a:ext cx="7965244" cy="257035"/>
          </a:xfrm>
          <a:prstGeom prst="rect">
            <a:avLst/>
          </a:prstGeom>
        </p:spPr>
        <p:txBody>
          <a:bodyPr vert="horz" lIns="0" tIns="0" rIns="0" bIns="0" rtlCol="0" anchor="b" anchorCtr="0"/>
          <a:lstStyle>
            <a:lvl1pPr algn="l">
              <a:lnSpc>
                <a:spcPts val="1160"/>
              </a:lnSpc>
              <a:defRPr sz="800" b="0">
                <a:solidFill>
                  <a:schemeClr val="accent5">
                    <a:lumMod val="10000"/>
                  </a:schemeClr>
                </a:solidFill>
                <a:latin typeface="Acumin Pro" panose="020B0504020202020204" pitchFamily="34" charset="77"/>
              </a:defRPr>
            </a:lvl1pPr>
          </a:lstStyle>
          <a:p>
            <a:pPr>
              <a:lnSpc>
                <a:spcPts val="1160"/>
              </a:lnSpc>
            </a:pPr>
            <a:r>
              <a:rPr lang="en-GB" noProof="1"/>
              <a:t>This information is intended to provide general guidance and promote understanding.   |   Find out more at </a:t>
            </a:r>
            <a:r>
              <a:rPr lang="en-GB" noProof="1">
                <a:hlinkClick r:id="rId19"/>
              </a:rPr>
              <a:t>www.crfi.govt.nz</a:t>
            </a:r>
            <a:endParaRPr lang="en-GB" noProof="1"/>
          </a:p>
        </p:txBody>
      </p:sp>
      <p:sp>
        <p:nvSpPr>
          <p:cNvPr id="6" name="Slide Number Placeholder 5">
            <a:extLst>
              <a:ext uri="{C183D7F6-B498-43B3-948B-1728B52AA6E4}">
                <adec:decorative xmlns:adec="http://schemas.microsoft.com/office/drawing/2017/decorative" val="1"/>
              </a:ext>
            </a:extLst>
          </p:cNvPr>
          <p:cNvSpPr>
            <a:spLocks noGrp="1"/>
          </p:cNvSpPr>
          <p:nvPr>
            <p:ph type="sldNum" sz="quarter" idx="4"/>
          </p:nvPr>
        </p:nvSpPr>
        <p:spPr>
          <a:xfrm>
            <a:off x="8910577" y="6285053"/>
            <a:ext cx="363598" cy="257035"/>
          </a:xfrm>
          <a:prstGeom prst="rect">
            <a:avLst/>
          </a:prstGeom>
        </p:spPr>
        <p:txBody>
          <a:bodyPr vert="horz" lIns="0" tIns="0" rIns="0" bIns="0" rtlCol="0" anchor="b" anchorCtr="0"/>
          <a:lstStyle>
            <a:lvl1pPr algn="r">
              <a:defRPr sz="800" b="1">
                <a:solidFill>
                  <a:schemeClr val="accent5">
                    <a:lumMod val="10000"/>
                  </a:schemeClr>
                </a:solidFill>
                <a:latin typeface="Acumin Pro" panose="020B0504020202020204" pitchFamily="34" charset="77"/>
              </a:defRPr>
            </a:lvl1pPr>
          </a:lstStyle>
          <a:p>
            <a:pPr algn="r"/>
            <a:fld id="{5A068BD1-017B-D645-8113-7734FBE32584}" type="slidenum">
              <a:rPr lang="en-US" smtClean="0"/>
              <a:pPr algn="r"/>
              <a:t>‹#›</a:t>
            </a:fld>
            <a:endParaRPr lang="en-US"/>
          </a:p>
        </p:txBody>
      </p:sp>
    </p:spTree>
    <p:extLst>
      <p:ext uri="{BB962C8B-B14F-4D97-AF65-F5344CB8AC3E}">
        <p14:creationId xmlns:p14="http://schemas.microsoft.com/office/powerpoint/2010/main" val="353646073"/>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71" r:id="rId3"/>
    <p:sldLayoutId id="2147483663" r:id="rId4"/>
    <p:sldLayoutId id="2147483662" r:id="rId5"/>
    <p:sldLayoutId id="2147483674" r:id="rId6"/>
    <p:sldLayoutId id="2147483669" r:id="rId7"/>
    <p:sldLayoutId id="2147483665" r:id="rId8"/>
    <p:sldLayoutId id="2147483679" r:id="rId9"/>
    <p:sldLayoutId id="2147483673" r:id="rId10"/>
    <p:sldLayoutId id="2147483682" r:id="rId11"/>
    <p:sldLayoutId id="2147483668" r:id="rId12"/>
    <p:sldLayoutId id="2147483681" r:id="rId13"/>
    <p:sldLayoutId id="2147483670" r:id="rId14"/>
    <p:sldLayoutId id="2147483676" r:id="rId15"/>
    <p:sldLayoutId id="2147483666" r:id="rId16"/>
    <p:sldLayoutId id="2147483680" r:id="rId17"/>
  </p:sldLayoutIdLst>
  <p:hf hdr="0" dt="0"/>
  <p:txStyles>
    <p:titleStyle>
      <a:lvl1pPr algn="l" defTabSz="914400" rtl="0" eaLnBrk="1" latinLnBrk="0" hangingPunct="1">
        <a:lnSpc>
          <a:spcPct val="100000"/>
        </a:lnSpc>
        <a:spcBef>
          <a:spcPct val="0"/>
        </a:spcBef>
        <a:buNone/>
        <a:defRPr sz="1800" b="1" i="0" kern="1200">
          <a:solidFill>
            <a:schemeClr val="tx2"/>
          </a:solidFill>
          <a:latin typeface="Acumin Pro" panose="020B0504020202020204" pitchFamily="34" charset="77"/>
          <a:ea typeface="+mj-ea"/>
          <a:cs typeface="+mj-cs"/>
        </a:defRPr>
      </a:lvl1pPr>
    </p:titleStyle>
    <p:bodyStyle>
      <a:lvl1pPr marL="0" indent="0" algn="l" defTabSz="914400" rtl="0" eaLnBrk="1" latinLnBrk="0" hangingPunct="1">
        <a:lnSpc>
          <a:spcPct val="100000"/>
        </a:lnSpc>
        <a:spcBef>
          <a:spcPts val="1200"/>
        </a:spcBef>
        <a:spcAft>
          <a:spcPts val="400"/>
        </a:spcAft>
        <a:buFont typeface="Arial" panose="020B0604020202020204" pitchFamily="34" charset="0"/>
        <a:buNone/>
        <a:defRPr sz="1400" b="1" i="0" kern="1200">
          <a:solidFill>
            <a:schemeClr val="tx2"/>
          </a:solidFill>
          <a:latin typeface="Acumin Pro" panose="020B0504020202020204" pitchFamily="34" charset="77"/>
          <a:ea typeface="+mn-ea"/>
          <a:cs typeface="+mn-cs"/>
        </a:defRPr>
      </a:lvl1pPr>
      <a:lvl2pPr marL="0" indent="0" algn="l" defTabSz="914400" rtl="0" eaLnBrk="1" latinLnBrk="0" hangingPunct="1">
        <a:lnSpc>
          <a:spcPct val="100000"/>
        </a:lnSpc>
        <a:spcBef>
          <a:spcPts val="400"/>
        </a:spcBef>
        <a:spcAft>
          <a:spcPts val="400"/>
        </a:spcAft>
        <a:buFont typeface="Arial" panose="020B0604020202020204" pitchFamily="34" charset="0"/>
        <a:buNone/>
        <a:defRPr sz="1200" kern="1200">
          <a:solidFill>
            <a:schemeClr val="tx1"/>
          </a:solidFill>
          <a:latin typeface="Acumin Pro" panose="020B0504020202020204" pitchFamily="34" charset="77"/>
          <a:ea typeface="+mn-ea"/>
          <a:cs typeface="+mn-cs"/>
        </a:defRPr>
      </a:lvl2pPr>
      <a:lvl3pPr marL="0" indent="0" algn="l" defTabSz="914400" rtl="0" eaLnBrk="1" latinLnBrk="0" hangingPunct="1">
        <a:lnSpc>
          <a:spcPts val="1260"/>
        </a:lnSpc>
        <a:spcBef>
          <a:spcPts val="400"/>
        </a:spcBef>
        <a:spcAft>
          <a:spcPts val="400"/>
        </a:spcAft>
        <a:buFont typeface="Arial" panose="020B0604020202020204" pitchFamily="34" charset="0"/>
        <a:buNone/>
        <a:defRPr sz="900" kern="1200">
          <a:solidFill>
            <a:schemeClr val="tx1"/>
          </a:solidFill>
          <a:latin typeface="Acumin Pro" panose="020B0504020202020204" pitchFamily="34" charset="77"/>
          <a:ea typeface="+mn-ea"/>
          <a:cs typeface="+mn-cs"/>
        </a:defRPr>
      </a:lvl3pPr>
      <a:lvl4pPr marL="180000" indent="-180000" algn="l" defTabSz="914400" rtl="0" eaLnBrk="1" latinLnBrk="0" hangingPunct="1">
        <a:lnSpc>
          <a:spcPts val="1260"/>
        </a:lnSpc>
        <a:spcBef>
          <a:spcPts val="400"/>
        </a:spcBef>
        <a:spcAft>
          <a:spcPts val="400"/>
        </a:spcAft>
        <a:buFont typeface="Arial" panose="020B0604020202020204" pitchFamily="34" charset="0"/>
        <a:buChar char="•"/>
        <a:defRPr sz="900" kern="1200">
          <a:solidFill>
            <a:schemeClr val="tx1"/>
          </a:solidFill>
          <a:latin typeface="Acumin Pro" panose="020B0504020202020204" pitchFamily="34" charset="77"/>
          <a:ea typeface="+mn-ea"/>
          <a:cs typeface="+mn-cs"/>
        </a:defRPr>
      </a:lvl4pPr>
      <a:lvl5pPr marL="0" indent="0" algn="l" defTabSz="914400" rtl="0" eaLnBrk="1" latinLnBrk="0" hangingPunct="1">
        <a:lnSpc>
          <a:spcPts val="1050"/>
        </a:lnSpc>
        <a:spcBef>
          <a:spcPts val="400"/>
        </a:spcBef>
        <a:spcAft>
          <a:spcPts val="400"/>
        </a:spcAft>
        <a:buFont typeface="Arial" panose="020B0604020202020204" pitchFamily="34" charset="0"/>
        <a:buNone/>
        <a:defRPr sz="800" kern="1200" baseline="0">
          <a:solidFill>
            <a:schemeClr val="tx1"/>
          </a:solidFill>
          <a:latin typeface="Acumin Pro" panose="020B0504020202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98">
          <p15:clr>
            <a:srgbClr val="F26B43"/>
          </p15:clr>
        </p15:guide>
        <p15:guide id="2" pos="5842">
          <p15:clr>
            <a:srgbClr val="F26B43"/>
          </p15:clr>
        </p15:guide>
        <p15:guide id="3" orient="horz" pos="164" userDrawn="1">
          <p15:clr>
            <a:srgbClr val="F26B43"/>
          </p15:clr>
        </p15:guide>
        <p15:guide id="4" orient="horz" pos="4133" userDrawn="1">
          <p15:clr>
            <a:srgbClr val="F26B43"/>
          </p15:clr>
        </p15:guide>
        <p15:guide id="5" orient="horz" pos="3793" userDrawn="1">
          <p15:clr>
            <a:srgbClr val="F26B43"/>
          </p15:clr>
        </p15:guide>
        <p15:guide id="6" orient="horz" pos="482" userDrawn="1">
          <p15:clr>
            <a:srgbClr val="F26B43"/>
          </p15:clr>
        </p15:guide>
        <p15:guide id="7" orient="horz" pos="618" userDrawn="1">
          <p15:clr>
            <a:srgbClr val="F26B43"/>
          </p15:clr>
        </p15:guide>
        <p15:guide id="8" orient="horz" pos="79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9.xml"/><Relationship Id="rId13" Type="http://schemas.openxmlformats.org/officeDocument/2006/relationships/slide" Target="slide19.xml"/><Relationship Id="rId3" Type="http://schemas.openxmlformats.org/officeDocument/2006/relationships/slide" Target="slide3.xml"/><Relationship Id="rId7" Type="http://schemas.openxmlformats.org/officeDocument/2006/relationships/slide" Target="slide8.xml"/><Relationship Id="rId12" Type="http://schemas.openxmlformats.org/officeDocument/2006/relationships/slide" Target="slide18.xm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slide" Target="slide7.xml"/><Relationship Id="rId11" Type="http://schemas.openxmlformats.org/officeDocument/2006/relationships/slide" Target="slide16.xml"/><Relationship Id="rId5" Type="http://schemas.openxmlformats.org/officeDocument/2006/relationships/slide" Target="slide6.xml"/><Relationship Id="rId10" Type="http://schemas.openxmlformats.org/officeDocument/2006/relationships/slide" Target="slide12.xml"/><Relationship Id="rId4" Type="http://schemas.openxmlformats.org/officeDocument/2006/relationships/slide" Target="slide4.xml"/><Relationship Id="rId9" Type="http://schemas.openxmlformats.org/officeDocument/2006/relationships/slide" Target="slide11.xml"/></Relationships>
</file>

<file path=ppt/slides/_rels/slide3.xml.rels><?xml version="1.0" encoding="UTF-8" standalone="yes"?>
<Relationships xmlns="http://schemas.openxmlformats.org/package/2006/relationships"><Relationship Id="rId3" Type="http://schemas.openxmlformats.org/officeDocument/2006/relationships/hyperlink" Target="https://www.crfi.govt.nz/recognise/fi-examples" TargetMode="External"/><Relationship Id="rId2" Type="http://schemas.openxmlformats.org/officeDocument/2006/relationships/notesSlide" Target="../notesSlides/notesSlide3.xml"/><Relationship Id="rId1" Type="http://schemas.openxmlformats.org/officeDocument/2006/relationships/slideLayout" Target="../slideLayouts/slideLayout10.xml"/><Relationship Id="rId6" Type="http://schemas.openxmlformats.org/officeDocument/2006/relationships/image" Target="../media/image4.svg"/><Relationship Id="rId5" Type="http://schemas.openxmlformats.org/officeDocument/2006/relationships/hyperlink" Target="http://www.crfi.govt.nz/" TargetMode="External"/><Relationship Id="rId4" Type="http://schemas.openxmlformats.org/officeDocument/2006/relationships/hyperlink" Target="https://www.nzsis.govt.nz/our-work/new-zealands-security-threat-environment"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www.crfi.govt.nz/" TargetMode="External"/><Relationship Id="rId2" Type="http://schemas.openxmlformats.org/officeDocument/2006/relationships/notesSlide" Target="../notesSlides/notesSlide4.xml"/><Relationship Id="rId1" Type="http://schemas.openxmlformats.org/officeDocument/2006/relationships/slideLayout" Target="../slideLayouts/slideLayout16.xml"/><Relationship Id="rId5" Type="http://schemas.openxmlformats.org/officeDocument/2006/relationships/image" Target="../media/image5.svg"/><Relationship Id="rId4" Type="http://schemas.openxmlformats.org/officeDocument/2006/relationships/hyperlink" Target="https://www.crfi.govt.nz/"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www.crfi.govt.nz/" TargetMode="External"/><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7.svg"/><Relationship Id="rId4" Type="http://schemas.openxmlformats.org/officeDocument/2006/relationships/image" Target="../media/image6.svg"/></Relationships>
</file>

<file path=ppt/slides/_rels/slide6.xml.rels><?xml version="1.0" encoding="UTF-8" standalone="yes"?>
<Relationships xmlns="http://schemas.openxmlformats.org/package/2006/relationships"><Relationship Id="rId8" Type="http://schemas.openxmlformats.org/officeDocument/2006/relationships/hyperlink" Target="http://www.crfi.govt.nz/" TargetMode="External"/><Relationship Id="rId3" Type="http://schemas.openxmlformats.org/officeDocument/2006/relationships/hyperlink" Target="https://www.crfi.govt.nz/" TargetMode="External"/><Relationship Id="rId7" Type="http://schemas.openxmlformats.org/officeDocument/2006/relationships/slide" Target="slide16.xml"/><Relationship Id="rId2" Type="http://schemas.openxmlformats.org/officeDocument/2006/relationships/hyperlink" Target="https://communitygovernance.org.nz/resource-hub/risk-management-matrix/" TargetMode="External"/><Relationship Id="rId1" Type="http://schemas.openxmlformats.org/officeDocument/2006/relationships/slideLayout" Target="../slideLayouts/slideLayout6.xml"/><Relationship Id="rId6" Type="http://schemas.openxmlformats.org/officeDocument/2006/relationships/slide" Target="slide10.xml"/><Relationship Id="rId5" Type="http://schemas.openxmlformats.org/officeDocument/2006/relationships/hyperlink" Target="https://communitygovernance.org.nz/resource-hub/code-of-conduct-policy-guide/" TargetMode="External"/><Relationship Id="rId4" Type="http://schemas.openxmlformats.org/officeDocument/2006/relationships/slide" Target="slide8.xml"/><Relationship Id="rId9" Type="http://schemas.openxmlformats.org/officeDocument/2006/relationships/image" Target="../media/image8.svg"/></Relationships>
</file>

<file path=ppt/slides/_rels/slide7.xml.rels><?xml version="1.0" encoding="UTF-8" standalone="yes"?>
<Relationships xmlns="http://schemas.openxmlformats.org/package/2006/relationships"><Relationship Id="rId3" Type="http://schemas.openxmlformats.org/officeDocument/2006/relationships/hyperlink" Target="http://www.crfi.govt.nz/" TargetMode="External"/><Relationship Id="rId2" Type="http://schemas.openxmlformats.org/officeDocument/2006/relationships/hyperlink" Target="https://www.protectivesecurity.govt.nz/resources" TargetMode="External"/><Relationship Id="rId1" Type="http://schemas.openxmlformats.org/officeDocument/2006/relationships/slideLayout" Target="../slideLayouts/slideLayout10.xml"/><Relationship Id="rId6" Type="http://schemas.openxmlformats.org/officeDocument/2006/relationships/image" Target="../media/image11.svg"/><Relationship Id="rId5" Type="http://schemas.openxmlformats.org/officeDocument/2006/relationships/image" Target="../media/image10.svg"/><Relationship Id="rId4" Type="http://schemas.openxmlformats.org/officeDocument/2006/relationships/image" Target="../media/image9.svg"/></Relationships>
</file>

<file path=ppt/slides/_rels/slide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hyperlink" Target="http://www.crfi.govt.nz/" TargetMode="External"/><Relationship Id="rId5" Type="http://schemas.openxmlformats.org/officeDocument/2006/relationships/hyperlink" Target="https://communitygovernance.org.nz/" TargetMode="External"/><Relationship Id="rId4" Type="http://schemas.openxmlformats.org/officeDocument/2006/relationships/image" Target="../media/image4.svg"/></Relationships>
</file>

<file path=ppt/slides/_rels/slide9.xml.rels><?xml version="1.0" encoding="UTF-8" standalone="yes"?>
<Relationships xmlns="http://schemas.openxmlformats.org/package/2006/relationships"><Relationship Id="rId8" Type="http://schemas.openxmlformats.org/officeDocument/2006/relationships/hyperlink" Target="https://www.crfi.govt.nz/respond/report-fi" TargetMode="External"/><Relationship Id="rId3" Type="http://schemas.openxmlformats.org/officeDocument/2006/relationships/hyperlink" Target="https://www.protectivesecurity.govt.nz/assets/psr/maintaining-your-national-security-clearance.pdf#:~:text=When%20you%20experience%20contact%20that%20seems%20suspicious%2C,be%20aware%20that%20you%20are%20a%20target." TargetMode="External"/><Relationship Id="rId7" Type="http://schemas.openxmlformats.org/officeDocument/2006/relationships/image" Target="../media/image13.svg"/><Relationship Id="rId2" Type="http://schemas.openxmlformats.org/officeDocument/2006/relationships/notesSlide" Target="../notesSlides/notesSlide7.xml"/><Relationship Id="rId1" Type="http://schemas.openxmlformats.org/officeDocument/2006/relationships/slideLayout" Target="../slideLayouts/slideLayout11.xml"/><Relationship Id="rId6" Type="http://schemas.openxmlformats.org/officeDocument/2006/relationships/image" Target="../media/image5.svg"/><Relationship Id="rId5" Type="http://schemas.openxmlformats.org/officeDocument/2006/relationships/hyperlink" Target="http://www.crfi.govt.nz/" TargetMode="External"/><Relationship Id="rId10" Type="http://schemas.openxmlformats.org/officeDocument/2006/relationships/slide" Target="slide11.xml"/><Relationship Id="rId4" Type="http://schemas.openxmlformats.org/officeDocument/2006/relationships/hyperlink" Target="https://www.protectivesecurity.govt.nz/resources" TargetMode="External"/><Relationship Id="rId9" Type="http://schemas.openxmlformats.org/officeDocument/2006/relationships/slide" Target="slide12.xml"/></Relationships>
</file>

<file path=ppt/slides/_rels/slide10.xml.rels><?xml version="1.0" encoding="UTF-8" standalone="yes"?>
<Relationships xmlns="http://schemas.openxmlformats.org/package/2006/relationships"><Relationship Id="rId3" Type="http://schemas.openxmlformats.org/officeDocument/2006/relationships/hyperlink" Target="http://www.crfi.govt.nz/" TargetMode="External"/><Relationship Id="rId2" Type="http://schemas.openxmlformats.org/officeDocument/2006/relationships/hyperlink" Target="https://www.protectivesecurity.govt.nz/resources" TargetMode="External"/><Relationship Id="rId1" Type="http://schemas.openxmlformats.org/officeDocument/2006/relationships/slideLayout" Target="../slideLayouts/slideLayout11.xml"/><Relationship Id="rId6" Type="http://schemas.openxmlformats.org/officeDocument/2006/relationships/image" Target="../media/image15.svg"/><Relationship Id="rId5" Type="http://schemas.openxmlformats.org/officeDocument/2006/relationships/image" Target="../media/image14.svg"/><Relationship Id="rId4" Type="http://schemas.openxmlformats.org/officeDocument/2006/relationships/slide" Target="slide11.xml"/></Relationships>
</file>

<file path=ppt/slides/_rels/slide1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hyperlink" Target="https://www.safetravel.govt.nz/" TargetMode="External"/><Relationship Id="rId1" Type="http://schemas.openxmlformats.org/officeDocument/2006/relationships/slideLayout" Target="../slideLayouts/slideLayout6.xml"/><Relationship Id="rId5" Type="http://schemas.openxmlformats.org/officeDocument/2006/relationships/hyperlink" Target="http://www.crfi.govt.nz/" TargetMode="External"/><Relationship Id="rId4" Type="http://schemas.openxmlformats.org/officeDocument/2006/relationships/hyperlink" Target="https://www.protectivesecurity.govt.nz/resources"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www.crfi.govt.nz/" TargetMode="External"/><Relationship Id="rId2" Type="http://schemas.openxmlformats.org/officeDocument/2006/relationships/hyperlink" Target="https://www.protectivesecurity.govt.nz/resources" TargetMode="Externa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hyperlink" Target="https://www.crfi.govt.nz/" TargetMode="External"/><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hyperlink" Target="http://www.crfi.govt.nz/" TargetMode="External"/><Relationship Id="rId4" Type="http://schemas.openxmlformats.org/officeDocument/2006/relationships/hyperlink" Target="https://www.protectivesecurity.govt.nz/resources"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www.protectivesecurity.govt.nz/resources" TargetMode="External"/><Relationship Id="rId2" Type="http://schemas.openxmlformats.org/officeDocument/2006/relationships/notesSlide" Target="../notesSlides/notesSlide9.xml"/><Relationship Id="rId1" Type="http://schemas.openxmlformats.org/officeDocument/2006/relationships/slideLayout" Target="../slideLayouts/slideLayout17.xml"/><Relationship Id="rId4" Type="http://schemas.openxmlformats.org/officeDocument/2006/relationships/hyperlink" Target="http://www.crfi.govt.nz/"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protectivesecurity.govt.nz/resources" TargetMode="External"/><Relationship Id="rId7" Type="http://schemas.openxmlformats.org/officeDocument/2006/relationships/hyperlink" Target="https://www.protectivesecurity.govt.nz/assets/psr/managing-inward-visits.pdf" TargetMode="External"/><Relationship Id="rId2" Type="http://schemas.openxmlformats.org/officeDocument/2006/relationships/notesSlide" Target="../notesSlides/notesSlide10.xml"/><Relationship Id="rId1" Type="http://schemas.openxmlformats.org/officeDocument/2006/relationships/slideLayout" Target="../slideLayouts/slideLayout17.xml"/><Relationship Id="rId6" Type="http://schemas.openxmlformats.org/officeDocument/2006/relationships/hyperlink" Target="https://www.protectivesecurity.govt.nz/assets/psr/due-diligence-assessments.pdf" TargetMode="External"/><Relationship Id="rId5" Type="http://schemas.openxmlformats.org/officeDocument/2006/relationships/hyperlink" Target="https://web.archive.org/" TargetMode="External"/><Relationship Id="rId4" Type="http://schemas.openxmlformats.org/officeDocument/2006/relationships/hyperlink" Target="http://www.crfi.govt.nz/"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ncsc.govt.nz/resources/cyber-resilience-guidance" TargetMode="External"/><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image" Target="../media/image18.svg"/><Relationship Id="rId5" Type="http://schemas.openxmlformats.org/officeDocument/2006/relationships/image" Target="../media/image17.svg"/><Relationship Id="rId4" Type="http://schemas.openxmlformats.org/officeDocument/2006/relationships/hyperlink" Target="http://www.crfi.govt.nz/" TargetMode="External"/></Relationships>
</file>

<file path=ppt/slides/_rels/slide17.xml.rels><?xml version="1.0" encoding="UTF-8" standalone="yes"?>
<Relationships xmlns="http://schemas.openxmlformats.org/package/2006/relationships"><Relationship Id="rId8" Type="http://schemas.openxmlformats.org/officeDocument/2006/relationships/hyperlink" Target="https://www.crfi.govt.nz/" TargetMode="External"/><Relationship Id="rId13" Type="http://schemas.openxmlformats.org/officeDocument/2006/relationships/image" Target="../media/image20.svg"/><Relationship Id="rId3" Type="http://schemas.openxmlformats.org/officeDocument/2006/relationships/slide" Target="slide16.xml"/><Relationship Id="rId7" Type="http://schemas.openxmlformats.org/officeDocument/2006/relationships/hyperlink" Target="https://www.crfi.govt.nz/safeguard/online-safety" TargetMode="External"/><Relationship Id="rId12" Type="http://schemas.openxmlformats.org/officeDocument/2006/relationships/image" Target="../media/image19.svg"/><Relationship Id="rId2" Type="http://schemas.openxmlformats.org/officeDocument/2006/relationships/notesSlide" Target="../notesSlides/notesSlide12.xml"/><Relationship Id="rId1" Type="http://schemas.openxmlformats.org/officeDocument/2006/relationships/slideLayout" Target="../slideLayouts/slideLayout8.xml"/><Relationship Id="rId6" Type="http://schemas.openxmlformats.org/officeDocument/2006/relationships/hyperlink" Target="https://haveibeenpwned.com/" TargetMode="External"/><Relationship Id="rId11" Type="http://schemas.openxmlformats.org/officeDocument/2006/relationships/hyperlink" Target="http://www.crfi.govt.nz/" TargetMode="External"/><Relationship Id="rId5" Type="http://schemas.openxmlformats.org/officeDocument/2006/relationships/hyperlink" Target="https://support.google.com/googleplay/answer/2812853?hl=en" TargetMode="External"/><Relationship Id="rId10" Type="http://schemas.openxmlformats.org/officeDocument/2006/relationships/hyperlink" Target="https://www.ncsc.govt.nz/resources/cyber-resilience-guidance" TargetMode="External"/><Relationship Id="rId4" Type="http://schemas.openxmlformats.org/officeDocument/2006/relationships/hyperlink" Target="https://support.apple.com/en-us/105120" TargetMode="External"/><Relationship Id="rId9" Type="http://schemas.openxmlformats.org/officeDocument/2006/relationships/hyperlink" Target="https://www.ownyouronline.govt.nz/"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sfo.govt.nz/contact/report-foreign-bribery" TargetMode="External"/><Relationship Id="rId2" Type="http://schemas.openxmlformats.org/officeDocument/2006/relationships/hyperlink" Target="http://www.crfi.govt.nz/" TargetMode="External"/><Relationship Id="rId1" Type="http://schemas.openxmlformats.org/officeDocument/2006/relationships/slideLayout" Target="../slideLayouts/slideLayout10.xml"/><Relationship Id="rId4" Type="http://schemas.openxmlformats.org/officeDocument/2006/relationships/hyperlink" Target="https://www.police.govt.nz/use-105"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protectivesecurity.govt.nz/resources" TargetMode="External"/><Relationship Id="rId2" Type="http://schemas.openxmlformats.org/officeDocument/2006/relationships/notesSlide" Target="../notesSlides/notesSlide13.xml"/><Relationship Id="rId1" Type="http://schemas.openxmlformats.org/officeDocument/2006/relationships/slideLayout" Target="../slideLayouts/slideLayout10.xml"/><Relationship Id="rId6" Type="http://schemas.openxmlformats.org/officeDocument/2006/relationships/hyperlink" Target="http://www.crfi.govt.nz/" TargetMode="External"/><Relationship Id="rId5" Type="http://schemas.openxmlformats.org/officeDocument/2006/relationships/hyperlink" Target="https://www.nzsis.govt.nz/our-work/new-zealands-security-threat-environment" TargetMode="External"/><Relationship Id="rId4" Type="http://schemas.openxmlformats.org/officeDocument/2006/relationships/hyperlink" Target="https://www.crfi.govt.nz/"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BA4F8-33FE-F431-F5C7-85467FD8D0D0}"/>
              </a:ext>
            </a:extLst>
          </p:cNvPr>
          <p:cNvSpPr>
            <a:spLocks noGrp="1"/>
          </p:cNvSpPr>
          <p:nvPr>
            <p:ph type="ctrTitle"/>
          </p:nvPr>
        </p:nvSpPr>
        <p:spPr>
          <a:xfrm>
            <a:off x="631826" y="3165088"/>
            <a:ext cx="6197238" cy="1750611"/>
          </a:xfrm>
        </p:spPr>
        <p:txBody>
          <a:bodyPr/>
          <a:lstStyle/>
          <a:p>
            <a:r>
              <a:rPr lang="en-GB" sz="3000" noProof="1"/>
              <a:t>Safeguarding your community organisation against </a:t>
            </a:r>
            <a:br>
              <a:rPr lang="en-GB" sz="3000" noProof="1"/>
            </a:br>
            <a:r>
              <a:rPr lang="en-GB" sz="3000" noProof="1"/>
              <a:t>foreign interference</a:t>
            </a:r>
            <a:br>
              <a:rPr lang="en-GB" sz="3400" noProof="1"/>
            </a:br>
            <a:br>
              <a:rPr lang="en-GB" sz="3400" noProof="1"/>
            </a:br>
            <a:endParaRPr lang="en-GB" sz="3400" noProof="1"/>
          </a:p>
        </p:txBody>
      </p:sp>
      <p:sp>
        <p:nvSpPr>
          <p:cNvPr id="3" name="Subtitle 2">
            <a:extLst>
              <a:ext uri="{FF2B5EF4-FFF2-40B4-BE49-F238E27FC236}">
                <a16:creationId xmlns:a16="http://schemas.microsoft.com/office/drawing/2014/main" id="{F0D416F5-721C-8999-5817-25F6C796FFA6}"/>
              </a:ext>
            </a:extLst>
          </p:cNvPr>
          <p:cNvSpPr>
            <a:spLocks noGrp="1"/>
          </p:cNvSpPr>
          <p:nvPr>
            <p:ph type="subTitle" idx="1"/>
          </p:nvPr>
        </p:nvSpPr>
        <p:spPr>
          <a:xfrm>
            <a:off x="628614" y="4915699"/>
            <a:ext cx="8642350" cy="669020"/>
          </a:xfrm>
          <a:noFill/>
        </p:spPr>
        <p:txBody>
          <a:bodyPr lIns="0"/>
          <a:lstStyle/>
          <a:p>
            <a:r>
              <a:rPr lang="en-GB" sz="2000" noProof="1"/>
              <a:t>Toolkit for community organisations</a:t>
            </a:r>
          </a:p>
          <a:p>
            <a:endParaRPr lang="en-GB" sz="2000" noProof="1"/>
          </a:p>
          <a:p>
            <a:endParaRPr lang="en-GB" sz="2000" noProof="1"/>
          </a:p>
        </p:txBody>
      </p:sp>
    </p:spTree>
    <p:extLst>
      <p:ext uri="{BB962C8B-B14F-4D97-AF65-F5344CB8AC3E}">
        <p14:creationId xmlns:p14="http://schemas.microsoft.com/office/powerpoint/2010/main" val="41643470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le 11">
            <a:extLst>
              <a:ext uri="{FF2B5EF4-FFF2-40B4-BE49-F238E27FC236}">
                <a16:creationId xmlns:a16="http://schemas.microsoft.com/office/drawing/2014/main" id="{19DD2523-231A-E328-DB58-8843DDB283DD}"/>
              </a:ext>
            </a:extLst>
          </p:cNvPr>
          <p:cNvGraphicFramePr>
            <a:graphicFrameLocks noGrp="1"/>
          </p:cNvGraphicFramePr>
          <p:nvPr>
            <p:extLst>
              <p:ext uri="{D42A27DB-BD31-4B8C-83A1-F6EECF244321}">
                <p14:modId xmlns:p14="http://schemas.microsoft.com/office/powerpoint/2010/main" val="2956666173"/>
              </p:ext>
            </p:extLst>
          </p:nvPr>
        </p:nvGraphicFramePr>
        <p:xfrm>
          <a:off x="631824" y="833442"/>
          <a:ext cx="5352285" cy="5570407"/>
        </p:xfrm>
        <a:graphic>
          <a:graphicData uri="http://schemas.openxmlformats.org/drawingml/2006/table">
            <a:tbl>
              <a:tblPr firstRow="1" bandRow="1">
                <a:tableStyleId>{5C22544A-7EE6-4342-B048-85BDC9FD1C3A}</a:tableStyleId>
              </a:tblPr>
              <a:tblGrid>
                <a:gridCol w="5154287">
                  <a:extLst>
                    <a:ext uri="{9D8B030D-6E8A-4147-A177-3AD203B41FA5}">
                      <a16:colId xmlns:a16="http://schemas.microsoft.com/office/drawing/2014/main" val="3069047712"/>
                    </a:ext>
                  </a:extLst>
                </a:gridCol>
                <a:gridCol w="197998">
                  <a:extLst>
                    <a:ext uri="{9D8B030D-6E8A-4147-A177-3AD203B41FA5}">
                      <a16:colId xmlns:a16="http://schemas.microsoft.com/office/drawing/2014/main" val="1425950856"/>
                    </a:ext>
                  </a:extLst>
                </a:gridCol>
              </a:tblGrid>
              <a:tr h="277450">
                <a:tc>
                  <a:txBody>
                    <a:bodyPr/>
                    <a:lstStyle/>
                    <a:p>
                      <a:pPr>
                        <a:lnSpc>
                          <a:spcPct val="117000"/>
                        </a:lnSpc>
                        <a:spcBef>
                          <a:spcPts val="400"/>
                        </a:spcBef>
                        <a:spcAft>
                          <a:spcPts val="800"/>
                        </a:spcAft>
                      </a:pPr>
                      <a:r>
                        <a:rPr lang="en-NZ" sz="1200" b="1" i="0" u="none">
                          <a:solidFill>
                            <a:schemeClr val="tx2"/>
                          </a:solidFill>
                          <a:latin typeface="Acumin Pro" panose="020B0504020202020204" pitchFamily="34" charset="77"/>
                          <a:hlinkClick r:id="rId3" action="ppaction://hlinksldjump"/>
                        </a:rPr>
                        <a:t>About this toolkit</a:t>
                      </a:r>
                      <a:endParaRPr lang="en-US" sz="1200" b="1" i="0" u="none">
                        <a:solidFill>
                          <a:schemeClr val="tx2"/>
                        </a:solidFill>
                        <a:latin typeface="Acumin Pro" panose="020B0504020202020204" pitchFamily="34" charset="77"/>
                      </a:endParaRPr>
                    </a:p>
                  </a:txBody>
                  <a:tcPr marL="0" marR="0" marT="144000" marB="28800">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ct val="117000"/>
                        </a:lnSpc>
                        <a:spcBef>
                          <a:spcPts val="400"/>
                        </a:spcBef>
                        <a:spcAft>
                          <a:spcPts val="800"/>
                        </a:spcAft>
                      </a:pPr>
                      <a:r>
                        <a:rPr lang="en-NZ" sz="1200">
                          <a:solidFill>
                            <a:schemeClr val="tx2"/>
                          </a:solidFill>
                          <a:latin typeface="Acumin Pro" panose="020B0504020202020204" pitchFamily="34" charset="77"/>
                        </a:rPr>
                        <a:t>4</a:t>
                      </a:r>
                      <a:endParaRPr lang="en-US" sz="1200" b="1" i="0">
                        <a:solidFill>
                          <a:schemeClr val="tx2"/>
                        </a:solidFill>
                        <a:latin typeface="Acumin Pro" panose="020B0504020202020204" pitchFamily="34" charset="77"/>
                      </a:endParaRPr>
                    </a:p>
                  </a:txBody>
                  <a:tcPr marL="0" marR="0" marT="144000" marB="28800" anchor="b">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48635971"/>
                  </a:ext>
                </a:extLst>
              </a:tr>
              <a:tr h="516343">
                <a:tc>
                  <a:txBody>
                    <a:bodyPr/>
                    <a:lstStyle/>
                    <a:p>
                      <a:pPr>
                        <a:lnSpc>
                          <a:spcPct val="117000"/>
                        </a:lnSpc>
                        <a:spcBef>
                          <a:spcPts val="400"/>
                        </a:spcBef>
                        <a:spcAft>
                          <a:spcPts val="800"/>
                        </a:spcAft>
                      </a:pPr>
                      <a:r>
                        <a:rPr lang="en-NZ" sz="1200" b="1" i="0" u="none">
                          <a:solidFill>
                            <a:schemeClr val="tx2"/>
                          </a:solidFill>
                          <a:latin typeface="Acumin Pro" panose="020B0504020202020204" pitchFamily="34" charset="77"/>
                          <a:hlinkClick r:id="rId4" action="ppaction://hlinksldjump"/>
                        </a:rPr>
                        <a:t>Keeping your community organisation safe </a:t>
                      </a:r>
                      <a:br>
                        <a:rPr lang="en-NZ" sz="1200" b="1" i="0" u="none">
                          <a:solidFill>
                            <a:schemeClr val="tx2"/>
                          </a:solidFill>
                          <a:latin typeface="Acumin Pro" panose="020B0504020202020204" pitchFamily="34" charset="77"/>
                          <a:hlinkClick r:id="rId4" action="ppaction://hlinksldjump"/>
                        </a:rPr>
                      </a:br>
                      <a:r>
                        <a:rPr lang="en-NZ" sz="1200" b="1" i="0" u="none">
                          <a:solidFill>
                            <a:schemeClr val="tx2"/>
                          </a:solidFill>
                          <a:latin typeface="Acumin Pro" panose="020B0504020202020204" pitchFamily="34" charset="77"/>
                          <a:hlinkClick r:id="rId4" action="ppaction://hlinksldjump"/>
                        </a:rPr>
                        <a:t>from foreign interference</a:t>
                      </a:r>
                      <a:endParaRPr lang="en-US" sz="1200" b="1" i="0" u="none">
                        <a:solidFill>
                          <a:schemeClr val="tx2"/>
                        </a:solidFill>
                        <a:latin typeface="Acumin Pro" panose="020B0504020202020204" pitchFamily="34" charset="77"/>
                      </a:endParaRPr>
                    </a:p>
                  </a:txBody>
                  <a:tcPr marL="0" marR="0" marT="144000" marB="28800">
                    <a:lnL w="12700" cmpd="sng">
                      <a:noFill/>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ct val="117000"/>
                        </a:lnSpc>
                        <a:spcBef>
                          <a:spcPts val="400"/>
                        </a:spcBef>
                        <a:spcAft>
                          <a:spcPts val="800"/>
                        </a:spcAft>
                      </a:pPr>
                      <a:r>
                        <a:rPr lang="en-US" sz="1200" b="1" i="0">
                          <a:solidFill>
                            <a:schemeClr val="tx2"/>
                          </a:solidFill>
                          <a:latin typeface="Acumin Pro" panose="020B0504020202020204" pitchFamily="34" charset="77"/>
                        </a:rPr>
                        <a:t>5</a:t>
                      </a:r>
                    </a:p>
                  </a:txBody>
                  <a:tcPr marL="0" marR="0" marT="144000" marB="28800" anchor="b">
                    <a:lnL w="12700" cmpd="sng">
                      <a:noFill/>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13074278"/>
                  </a:ext>
                </a:extLst>
              </a:tr>
              <a:tr h="516343">
                <a:tc>
                  <a:txBody>
                    <a:bodyPr/>
                    <a:lstStyle/>
                    <a:p>
                      <a:pPr>
                        <a:lnSpc>
                          <a:spcPct val="117000"/>
                        </a:lnSpc>
                        <a:spcBef>
                          <a:spcPts val="400"/>
                        </a:spcBef>
                        <a:spcAft>
                          <a:spcPts val="800"/>
                        </a:spcAft>
                      </a:pPr>
                      <a:r>
                        <a:rPr lang="en-NZ" sz="1200" b="1" u="none">
                          <a:solidFill>
                            <a:schemeClr val="tx2"/>
                          </a:solidFill>
                          <a:latin typeface="Acumin Pro" panose="020B0504020202020204" pitchFamily="34" charset="77"/>
                          <a:hlinkClick r:id="rId5" action="ppaction://hlinksldjump"/>
                        </a:rPr>
                        <a:t>Key actions for guiding your organisation</a:t>
                      </a:r>
                      <a:br>
                        <a:rPr lang="en-NZ" sz="1200" b="1" u="none">
                          <a:solidFill>
                            <a:schemeClr val="tx2"/>
                          </a:solidFill>
                          <a:latin typeface="Acumin Pro" panose="020B0504020202020204" pitchFamily="34" charset="77"/>
                          <a:hlinkClick r:id="rId5" action="ppaction://hlinksldjump"/>
                        </a:rPr>
                      </a:br>
                      <a:r>
                        <a:rPr lang="en-NZ" sz="1200" b="1" u="none">
                          <a:solidFill>
                            <a:schemeClr val="tx2"/>
                          </a:solidFill>
                          <a:latin typeface="Acumin Pro" panose="020B0504020202020204" pitchFamily="34" charset="77"/>
                          <a:hlinkClick r:id="rId5" action="ppaction://hlinksldjump"/>
                        </a:rPr>
                        <a:t>Checklist for leaders</a:t>
                      </a:r>
                      <a:endParaRPr lang="en-US" sz="1200" b="1" i="0" u="none">
                        <a:solidFill>
                          <a:schemeClr val="tx2"/>
                        </a:solidFill>
                        <a:latin typeface="Acumin Pro" panose="020B0504020202020204" pitchFamily="34" charset="77"/>
                      </a:endParaRPr>
                    </a:p>
                  </a:txBody>
                  <a:tcPr marL="0" marR="0" marT="144000" marB="28800">
                    <a:lnL w="12700" cmpd="sng">
                      <a:noFill/>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ct val="117000"/>
                        </a:lnSpc>
                        <a:spcBef>
                          <a:spcPts val="400"/>
                        </a:spcBef>
                        <a:spcAft>
                          <a:spcPts val="800"/>
                        </a:spcAft>
                      </a:pPr>
                      <a:r>
                        <a:rPr lang="en-US" sz="1200" b="1" i="0">
                          <a:solidFill>
                            <a:schemeClr val="tx2"/>
                          </a:solidFill>
                          <a:latin typeface="Acumin Pro" panose="020B0504020202020204" pitchFamily="34" charset="77"/>
                        </a:rPr>
                        <a:t>7</a:t>
                      </a:r>
                    </a:p>
                  </a:txBody>
                  <a:tcPr marL="0" marR="0" marT="144000" marB="28800" anchor="b">
                    <a:lnL w="12700" cmpd="sng">
                      <a:noFill/>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7538975"/>
                  </a:ext>
                </a:extLst>
              </a:tr>
              <a:tr h="516343">
                <a:tc>
                  <a:txBody>
                    <a:bodyPr/>
                    <a:lstStyle/>
                    <a:p>
                      <a:pPr>
                        <a:lnSpc>
                          <a:spcPct val="117000"/>
                        </a:lnSpc>
                        <a:spcBef>
                          <a:spcPts val="400"/>
                        </a:spcBef>
                        <a:spcAft>
                          <a:spcPts val="800"/>
                        </a:spcAft>
                      </a:pPr>
                      <a:r>
                        <a:rPr lang="en-NZ" sz="1200" b="1" u="none">
                          <a:solidFill>
                            <a:schemeClr val="tx2"/>
                          </a:solidFill>
                          <a:latin typeface="Acumin Pro" panose="020B0504020202020204" pitchFamily="34" charset="77"/>
                          <a:hlinkClick r:id="rId6" action="ppaction://hlinksldjump"/>
                        </a:rPr>
                        <a:t>Building a speaking-up culture</a:t>
                      </a:r>
                      <a:br>
                        <a:rPr lang="en-NZ" sz="1200" b="0" u="none">
                          <a:solidFill>
                            <a:schemeClr val="tx2"/>
                          </a:solidFill>
                          <a:latin typeface="Acumin Pro" panose="020B0504020202020204" pitchFamily="34" charset="77"/>
                          <a:hlinkClick r:id="rId6" action="ppaction://hlinksldjump"/>
                        </a:rPr>
                      </a:br>
                      <a:r>
                        <a:rPr lang="en-NZ" sz="1200" b="0" u="none">
                          <a:solidFill>
                            <a:schemeClr val="tx2"/>
                          </a:solidFill>
                          <a:latin typeface="Acumin Pro" panose="020B0504020202020204" pitchFamily="34" charset="77"/>
                          <a:hlinkClick r:id="rId6" action="ppaction://hlinksldjump"/>
                        </a:rPr>
                        <a:t>Checklist for leaders</a:t>
                      </a:r>
                      <a:endParaRPr lang="en-US" sz="1200" b="1" i="0" u="none">
                        <a:solidFill>
                          <a:schemeClr val="tx2"/>
                        </a:solidFill>
                        <a:latin typeface="Acumin Pro" panose="020B0504020202020204" pitchFamily="34" charset="77"/>
                      </a:endParaRPr>
                    </a:p>
                  </a:txBody>
                  <a:tcPr marL="0" marR="0" marT="144000" marB="28800">
                    <a:lnL w="12700" cmpd="sng">
                      <a:noFill/>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ct val="117000"/>
                        </a:lnSpc>
                        <a:spcBef>
                          <a:spcPts val="400"/>
                        </a:spcBef>
                        <a:spcAft>
                          <a:spcPts val="800"/>
                        </a:spcAft>
                      </a:pPr>
                      <a:r>
                        <a:rPr lang="en-US" sz="1200" b="1" i="0">
                          <a:solidFill>
                            <a:schemeClr val="tx2"/>
                          </a:solidFill>
                          <a:latin typeface="Acumin Pro" panose="020B0504020202020204" pitchFamily="34" charset="77"/>
                        </a:rPr>
                        <a:t>8</a:t>
                      </a:r>
                    </a:p>
                  </a:txBody>
                  <a:tcPr marL="0" marR="0" marT="144000" marB="28800" anchor="b">
                    <a:lnL w="12700" cmpd="sng">
                      <a:noFill/>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91447777"/>
                  </a:ext>
                </a:extLst>
              </a:tr>
              <a:tr h="516343">
                <a:tc>
                  <a:txBody>
                    <a:bodyPr/>
                    <a:lstStyle/>
                    <a:p>
                      <a:pPr>
                        <a:lnSpc>
                          <a:spcPct val="117000"/>
                        </a:lnSpc>
                        <a:spcBef>
                          <a:spcPts val="400"/>
                        </a:spcBef>
                        <a:spcAft>
                          <a:spcPts val="800"/>
                        </a:spcAft>
                      </a:pPr>
                      <a:r>
                        <a:rPr lang="en-NZ" sz="1200" b="1" u="none">
                          <a:solidFill>
                            <a:schemeClr val="tx2"/>
                          </a:solidFill>
                          <a:latin typeface="Acumin Pro" panose="020B0504020202020204" pitchFamily="34" charset="77"/>
                          <a:hlinkClick r:id="rId7" action="ppaction://hlinksldjump"/>
                        </a:rPr>
                        <a:t>Policy Health Check</a:t>
                      </a:r>
                      <a:br>
                        <a:rPr lang="en-NZ" sz="1200" b="0" u="none">
                          <a:solidFill>
                            <a:schemeClr val="tx2"/>
                          </a:solidFill>
                          <a:latin typeface="Acumin Pro" panose="020B0504020202020204" pitchFamily="34" charset="77"/>
                          <a:hlinkClick r:id="rId7" action="ppaction://hlinksldjump"/>
                        </a:rPr>
                      </a:br>
                      <a:r>
                        <a:rPr lang="en-NZ" sz="1200" b="0" u="none">
                          <a:solidFill>
                            <a:schemeClr val="tx2"/>
                          </a:solidFill>
                          <a:latin typeface="Acumin Pro" panose="020B0504020202020204" pitchFamily="34" charset="77"/>
                          <a:hlinkClick r:id="rId7" action="ppaction://hlinksldjump"/>
                        </a:rPr>
                        <a:t>Checklist for leaders to identify gaps in your organisation’s policies</a:t>
                      </a:r>
                      <a:endParaRPr lang="en-US" sz="1200" b="1" i="0" u="none">
                        <a:solidFill>
                          <a:schemeClr val="tx2"/>
                        </a:solidFill>
                        <a:latin typeface="Acumin Pro" panose="020B0504020202020204" pitchFamily="34" charset="77"/>
                      </a:endParaRPr>
                    </a:p>
                  </a:txBody>
                  <a:tcPr marL="0" marR="0" marT="144000" marB="28800">
                    <a:lnL w="12700" cmpd="sng">
                      <a:noFill/>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ct val="117000"/>
                        </a:lnSpc>
                        <a:spcBef>
                          <a:spcPts val="400"/>
                        </a:spcBef>
                        <a:spcAft>
                          <a:spcPts val="800"/>
                        </a:spcAft>
                      </a:pPr>
                      <a:r>
                        <a:rPr lang="en-US" sz="1200" b="1" i="0">
                          <a:solidFill>
                            <a:schemeClr val="tx2"/>
                          </a:solidFill>
                          <a:latin typeface="Acumin Pro" panose="020B0504020202020204" pitchFamily="34" charset="77"/>
                        </a:rPr>
                        <a:t>9</a:t>
                      </a:r>
                    </a:p>
                  </a:txBody>
                  <a:tcPr marL="0" marR="0" marT="144000" marB="28800" anchor="b">
                    <a:lnL w="12700" cmpd="sng">
                      <a:noFill/>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86150001"/>
                  </a:ext>
                </a:extLst>
              </a:tr>
              <a:tr h="516343">
                <a:tc>
                  <a:txBody>
                    <a:bodyPr/>
                    <a:lstStyle/>
                    <a:p>
                      <a:pPr>
                        <a:lnSpc>
                          <a:spcPct val="117000"/>
                        </a:lnSpc>
                        <a:spcBef>
                          <a:spcPts val="400"/>
                        </a:spcBef>
                        <a:spcAft>
                          <a:spcPts val="800"/>
                        </a:spcAft>
                      </a:pPr>
                      <a:r>
                        <a:rPr lang="en-NZ" sz="1200" b="1" u="none">
                          <a:solidFill>
                            <a:schemeClr val="tx2"/>
                          </a:solidFill>
                          <a:latin typeface="Acumin Pro" panose="020B0504020202020204" pitchFamily="34" charset="77"/>
                          <a:hlinkClick r:id="rId8" action="ppaction://hlinksldjump"/>
                        </a:rPr>
                        <a:t>Key practices for staying vigilant</a:t>
                      </a:r>
                      <a:br>
                        <a:rPr lang="en-NZ" sz="1200" b="0" u="none">
                          <a:solidFill>
                            <a:schemeClr val="tx2"/>
                          </a:solidFill>
                          <a:latin typeface="Acumin Pro" panose="020B0504020202020204" pitchFamily="34" charset="77"/>
                          <a:hlinkClick r:id="rId8" action="ppaction://hlinksldjump"/>
                        </a:rPr>
                      </a:br>
                      <a:r>
                        <a:rPr lang="en-NZ" sz="1200" b="0" u="none">
                          <a:solidFill>
                            <a:schemeClr val="tx2"/>
                          </a:solidFill>
                          <a:latin typeface="Acumin Pro" panose="020B0504020202020204" pitchFamily="34" charset="77"/>
                          <a:hlinkClick r:id="rId8" action="ppaction://hlinksldjump"/>
                        </a:rPr>
                        <a:t>Checklist for everyone in your organisation</a:t>
                      </a:r>
                      <a:endParaRPr lang="en-US" sz="1200" b="1" i="0" u="none">
                        <a:solidFill>
                          <a:schemeClr val="tx2"/>
                        </a:solidFill>
                        <a:latin typeface="Acumin Pro" panose="020B0504020202020204" pitchFamily="34" charset="77"/>
                      </a:endParaRPr>
                    </a:p>
                  </a:txBody>
                  <a:tcPr marL="0" marR="0" marT="144000" marB="28800">
                    <a:lnL w="12700" cmpd="sng">
                      <a:noFill/>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ct val="117000"/>
                        </a:lnSpc>
                        <a:spcBef>
                          <a:spcPts val="400"/>
                        </a:spcBef>
                        <a:spcAft>
                          <a:spcPts val="800"/>
                        </a:spcAft>
                      </a:pPr>
                      <a:r>
                        <a:rPr lang="en-US" sz="1200" b="1" i="0">
                          <a:solidFill>
                            <a:schemeClr val="tx2"/>
                          </a:solidFill>
                          <a:latin typeface="Acumin Pro" panose="020B0504020202020204" pitchFamily="34" charset="77"/>
                        </a:rPr>
                        <a:t>10</a:t>
                      </a:r>
                    </a:p>
                  </a:txBody>
                  <a:tcPr marL="0" marR="0" marT="144000" marB="28800" anchor="b">
                    <a:lnL w="12700" cmpd="sng">
                      <a:noFill/>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35006029"/>
                  </a:ext>
                </a:extLst>
              </a:tr>
              <a:tr h="516343">
                <a:tc>
                  <a:txBody>
                    <a:bodyPr/>
                    <a:lstStyle/>
                    <a:p>
                      <a:pPr>
                        <a:lnSpc>
                          <a:spcPct val="117000"/>
                        </a:lnSpc>
                        <a:spcBef>
                          <a:spcPts val="400"/>
                        </a:spcBef>
                        <a:spcAft>
                          <a:spcPts val="800"/>
                        </a:spcAft>
                      </a:pPr>
                      <a:r>
                        <a:rPr lang="en-NZ" sz="1200" b="1" u="none">
                          <a:solidFill>
                            <a:schemeClr val="tx2"/>
                          </a:solidFill>
                          <a:latin typeface="Acumin Pro" panose="020B0504020202020204" pitchFamily="34" charset="77"/>
                          <a:hlinkClick r:id="rId9" action="ppaction://hlinksldjump"/>
                        </a:rPr>
                        <a:t>Key practices for managing gifts, funding and donations </a:t>
                      </a:r>
                      <a:br>
                        <a:rPr lang="en-NZ" sz="1200" u="none">
                          <a:solidFill>
                            <a:schemeClr val="tx2"/>
                          </a:solidFill>
                          <a:latin typeface="Acumin Pro" panose="020B0504020202020204" pitchFamily="34" charset="77"/>
                          <a:hlinkClick r:id="rId9" action="ppaction://hlinksldjump"/>
                        </a:rPr>
                      </a:br>
                      <a:r>
                        <a:rPr lang="en-NZ" sz="1200" b="0" u="none">
                          <a:solidFill>
                            <a:schemeClr val="tx2"/>
                          </a:solidFill>
                          <a:latin typeface="Acumin Pro" panose="020B0504020202020204" pitchFamily="34" charset="77"/>
                          <a:hlinkClick r:id="rId9" action="ppaction://hlinksldjump"/>
                        </a:rPr>
                        <a:t>Checklist for everyone in your organisation</a:t>
                      </a:r>
                      <a:endParaRPr lang="en-US" sz="1200" b="1" i="0" u="none">
                        <a:solidFill>
                          <a:schemeClr val="tx2"/>
                        </a:solidFill>
                        <a:latin typeface="Acumin Pro" panose="020B0504020202020204" pitchFamily="34" charset="77"/>
                      </a:endParaRPr>
                    </a:p>
                  </a:txBody>
                  <a:tcPr marL="0" marR="0" marT="144000" marB="28800">
                    <a:lnL w="12700" cmpd="sng">
                      <a:noFill/>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ct val="117000"/>
                        </a:lnSpc>
                        <a:spcBef>
                          <a:spcPts val="400"/>
                        </a:spcBef>
                        <a:spcAft>
                          <a:spcPts val="800"/>
                        </a:spcAft>
                      </a:pPr>
                      <a:r>
                        <a:rPr lang="en-US" sz="1200" b="1" i="0">
                          <a:solidFill>
                            <a:schemeClr val="tx2"/>
                          </a:solidFill>
                          <a:latin typeface="Acumin Pro" panose="020B0504020202020204" pitchFamily="34" charset="77"/>
                        </a:rPr>
                        <a:t>12</a:t>
                      </a:r>
                    </a:p>
                  </a:txBody>
                  <a:tcPr marL="0" marR="0" marT="144000" marB="28800" anchor="b">
                    <a:lnL w="12700" cmpd="sng">
                      <a:noFill/>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94781161"/>
                  </a:ext>
                </a:extLst>
              </a:tr>
              <a:tr h="341007">
                <a:tc>
                  <a:txBody>
                    <a:bodyPr/>
                    <a:lstStyle/>
                    <a:p>
                      <a:pPr algn="l">
                        <a:lnSpc>
                          <a:spcPct val="117000"/>
                        </a:lnSpc>
                        <a:spcBef>
                          <a:spcPts val="400"/>
                        </a:spcBef>
                        <a:spcAft>
                          <a:spcPts val="800"/>
                        </a:spcAft>
                      </a:pPr>
                      <a:r>
                        <a:rPr lang="en-NZ" sz="1200" b="1" u="none">
                          <a:solidFill>
                            <a:schemeClr val="tx2"/>
                          </a:solidFill>
                          <a:latin typeface="Acumin Pro" panose="020B0504020202020204" pitchFamily="34" charset="77"/>
                          <a:hlinkClick r:id="rId10" action="ppaction://hlinksldjump"/>
                        </a:rPr>
                        <a:t>Due diligence tool</a:t>
                      </a:r>
                      <a:endParaRPr lang="en-US" sz="1200" b="1" i="0" u="none">
                        <a:solidFill>
                          <a:schemeClr val="tx2"/>
                        </a:solidFill>
                        <a:latin typeface="Acumin Pro" panose="020B0504020202020204" pitchFamily="34" charset="77"/>
                      </a:endParaRPr>
                    </a:p>
                  </a:txBody>
                  <a:tcPr marL="0" marR="0" marT="144000" marB="28800">
                    <a:lnL w="12700" cmpd="sng">
                      <a:noFill/>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ct val="117000"/>
                        </a:lnSpc>
                        <a:spcBef>
                          <a:spcPts val="400"/>
                        </a:spcBef>
                        <a:spcAft>
                          <a:spcPts val="800"/>
                        </a:spcAft>
                      </a:pPr>
                      <a:r>
                        <a:rPr lang="en-US" sz="1200" b="1" i="0">
                          <a:solidFill>
                            <a:schemeClr val="tx2"/>
                          </a:solidFill>
                          <a:latin typeface="Acumin Pro" panose="020B0504020202020204" pitchFamily="34" charset="77"/>
                        </a:rPr>
                        <a:t>13</a:t>
                      </a:r>
                    </a:p>
                  </a:txBody>
                  <a:tcPr marL="0" marR="0" marT="144000" marB="28800" anchor="b">
                    <a:lnL w="12700" cmpd="sng">
                      <a:noFill/>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78581903"/>
                  </a:ext>
                </a:extLst>
              </a:tr>
              <a:tr h="516343">
                <a:tc>
                  <a:txBody>
                    <a:bodyPr/>
                    <a:lstStyle/>
                    <a:p>
                      <a:pPr>
                        <a:lnSpc>
                          <a:spcPct val="117000"/>
                        </a:lnSpc>
                        <a:spcBef>
                          <a:spcPts val="400"/>
                        </a:spcBef>
                        <a:spcAft>
                          <a:spcPts val="800"/>
                        </a:spcAft>
                      </a:pPr>
                      <a:r>
                        <a:rPr lang="en-NZ" sz="1200" b="1" u="none">
                          <a:solidFill>
                            <a:schemeClr val="tx2"/>
                          </a:solidFill>
                          <a:latin typeface="Acumin Pro" panose="020B0504020202020204" pitchFamily="34" charset="77"/>
                          <a:hlinkClick r:id="rId11" action="ppaction://hlinksldjump"/>
                        </a:rPr>
                        <a:t>Key practices for strengthening IT and device security </a:t>
                      </a:r>
                      <a:br>
                        <a:rPr lang="en-NZ" sz="1200" u="none">
                          <a:solidFill>
                            <a:schemeClr val="tx2"/>
                          </a:solidFill>
                          <a:latin typeface="Acumin Pro" panose="020B0504020202020204" pitchFamily="34" charset="77"/>
                          <a:hlinkClick r:id="rId11" action="ppaction://hlinksldjump"/>
                        </a:rPr>
                      </a:br>
                      <a:r>
                        <a:rPr lang="en-NZ" sz="1200" b="0" u="none">
                          <a:solidFill>
                            <a:schemeClr val="tx2"/>
                          </a:solidFill>
                          <a:latin typeface="Acumin Pro" panose="020B0504020202020204" pitchFamily="34" charset="77"/>
                          <a:hlinkClick r:id="rId11" action="ppaction://hlinksldjump"/>
                        </a:rPr>
                        <a:t>Checklist for everyone in your organisation</a:t>
                      </a:r>
                      <a:endParaRPr lang="en-US" sz="1200" b="1" i="0" u="none">
                        <a:solidFill>
                          <a:schemeClr val="tx2"/>
                        </a:solidFill>
                        <a:latin typeface="Acumin Pro" panose="020B0504020202020204" pitchFamily="34" charset="77"/>
                      </a:endParaRPr>
                    </a:p>
                  </a:txBody>
                  <a:tcPr marL="0" marR="0" marT="144000" marB="28800">
                    <a:lnL w="12700" cmpd="sng">
                      <a:noFill/>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ct val="117000"/>
                        </a:lnSpc>
                        <a:spcBef>
                          <a:spcPts val="400"/>
                        </a:spcBef>
                        <a:spcAft>
                          <a:spcPts val="800"/>
                        </a:spcAft>
                      </a:pPr>
                      <a:r>
                        <a:rPr lang="en-US" sz="1200" b="1" i="0">
                          <a:solidFill>
                            <a:schemeClr val="tx2"/>
                          </a:solidFill>
                          <a:latin typeface="Acumin Pro" panose="020B0504020202020204" pitchFamily="34" charset="77"/>
                        </a:rPr>
                        <a:t>17</a:t>
                      </a:r>
                    </a:p>
                  </a:txBody>
                  <a:tcPr marL="0" marR="0" marT="144000" marB="28800" anchor="b">
                    <a:lnL w="12700" cmpd="sng">
                      <a:noFill/>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99007665"/>
                  </a:ext>
                </a:extLst>
              </a:tr>
              <a:tr h="341007">
                <a:tc>
                  <a:txBody>
                    <a:bodyPr/>
                    <a:lstStyle/>
                    <a:p>
                      <a:pPr>
                        <a:lnSpc>
                          <a:spcPct val="117000"/>
                        </a:lnSpc>
                        <a:spcBef>
                          <a:spcPts val="400"/>
                        </a:spcBef>
                        <a:spcAft>
                          <a:spcPts val="800"/>
                        </a:spcAft>
                      </a:pPr>
                      <a:r>
                        <a:rPr lang="en-NZ" sz="1200" b="1" u="none">
                          <a:solidFill>
                            <a:schemeClr val="tx2"/>
                          </a:solidFill>
                          <a:latin typeface="Acumin Pro" panose="020B0504020202020204" pitchFamily="34" charset="77"/>
                          <a:hlinkClick r:id="rId12" action="ppaction://hlinksldjump"/>
                        </a:rPr>
                        <a:t>How to report to authorities</a:t>
                      </a:r>
                      <a:endParaRPr lang="en-US" sz="1200" b="1" i="0" u="none">
                        <a:solidFill>
                          <a:schemeClr val="tx2"/>
                        </a:solidFill>
                        <a:latin typeface="Acumin Pro" panose="020B0504020202020204" pitchFamily="34" charset="77"/>
                      </a:endParaRPr>
                    </a:p>
                  </a:txBody>
                  <a:tcPr marL="0" marR="0" marT="144000" marB="28800">
                    <a:lnL w="12700" cmpd="sng">
                      <a:noFill/>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ct val="117000"/>
                        </a:lnSpc>
                        <a:spcBef>
                          <a:spcPts val="400"/>
                        </a:spcBef>
                        <a:spcAft>
                          <a:spcPts val="800"/>
                        </a:spcAft>
                      </a:pPr>
                      <a:r>
                        <a:rPr lang="en-US" sz="1200" b="1" i="0">
                          <a:solidFill>
                            <a:schemeClr val="tx2"/>
                          </a:solidFill>
                          <a:latin typeface="Acumin Pro" panose="020B0504020202020204" pitchFamily="34" charset="77"/>
                        </a:rPr>
                        <a:t>19</a:t>
                      </a:r>
                    </a:p>
                  </a:txBody>
                  <a:tcPr marL="0" marR="0" marT="144000" marB="28800" anchor="b">
                    <a:lnL w="12700" cmpd="sng">
                      <a:noFill/>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80926800"/>
                  </a:ext>
                </a:extLst>
              </a:tr>
              <a:tr h="341007">
                <a:tc>
                  <a:txBody>
                    <a:bodyPr/>
                    <a:lstStyle/>
                    <a:p>
                      <a:pPr>
                        <a:lnSpc>
                          <a:spcPct val="117000"/>
                        </a:lnSpc>
                        <a:spcBef>
                          <a:spcPts val="400"/>
                        </a:spcBef>
                        <a:spcAft>
                          <a:spcPts val="800"/>
                        </a:spcAft>
                      </a:pPr>
                      <a:r>
                        <a:rPr lang="en-NZ" sz="1200" b="1" u="none">
                          <a:solidFill>
                            <a:schemeClr val="tx2"/>
                          </a:solidFill>
                          <a:latin typeface="Acumin Pro" panose="020B0504020202020204" pitchFamily="34" charset="77"/>
                          <a:hlinkClick r:id="rId13" action="ppaction://hlinksldjump"/>
                        </a:rPr>
                        <a:t>Learn more</a:t>
                      </a:r>
                      <a:endParaRPr lang="en-US" sz="1200" b="1" i="0" u="none">
                        <a:solidFill>
                          <a:schemeClr val="tx2"/>
                        </a:solidFill>
                        <a:latin typeface="Acumin Pro" panose="020B0504020202020204" pitchFamily="34" charset="77"/>
                      </a:endParaRPr>
                    </a:p>
                  </a:txBody>
                  <a:tcPr marL="0" marR="0" marT="144000" marB="28800">
                    <a:lnL w="12700" cmpd="sng">
                      <a:noFill/>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ct val="117000"/>
                        </a:lnSpc>
                        <a:spcBef>
                          <a:spcPts val="400"/>
                        </a:spcBef>
                        <a:spcAft>
                          <a:spcPts val="800"/>
                        </a:spcAft>
                      </a:pPr>
                      <a:r>
                        <a:rPr lang="en-US" sz="1200" b="1" i="0">
                          <a:solidFill>
                            <a:schemeClr val="tx2"/>
                          </a:solidFill>
                          <a:latin typeface="Acumin Pro" panose="020B0504020202020204" pitchFamily="34" charset="77"/>
                        </a:rPr>
                        <a:t>20</a:t>
                      </a:r>
                    </a:p>
                  </a:txBody>
                  <a:tcPr marL="0" marR="0" marT="144000" marB="28800" anchor="b">
                    <a:lnL w="12700" cmpd="sng">
                      <a:noFill/>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1055850"/>
                  </a:ext>
                </a:extLst>
              </a:tr>
            </a:tbl>
          </a:graphicData>
        </a:graphic>
      </p:graphicFrame>
      <p:sp>
        <p:nvSpPr>
          <p:cNvPr id="2" name="Title 1">
            <a:extLst>
              <a:ext uri="{FF2B5EF4-FFF2-40B4-BE49-F238E27FC236}">
                <a16:creationId xmlns:a16="http://schemas.microsoft.com/office/drawing/2014/main" id="{0BEE3F23-F41C-E6F7-1FF7-0DDBADACADDE}"/>
              </a:ext>
            </a:extLst>
          </p:cNvPr>
          <p:cNvSpPr txBox="1">
            <a:spLocks noChangeAspect="1"/>
          </p:cNvSpPr>
          <p:nvPr/>
        </p:nvSpPr>
        <p:spPr>
          <a:xfrm>
            <a:off x="631825" y="260350"/>
            <a:ext cx="1326448" cy="459172"/>
          </a:xfrm>
          <a:prstGeom prst="roundRect">
            <a:avLst>
              <a:gd name="adj" fmla="val 14843"/>
            </a:avLst>
          </a:prstGeom>
          <a:solidFill>
            <a:schemeClr val="tx2"/>
          </a:solidFill>
        </p:spPr>
        <p:txBody>
          <a:bodyPr vert="horz" wrap="square" lIns="144000" tIns="72000" rIns="144000" bIns="72000" rtlCol="0" anchor="ctr" anchorCtr="0">
            <a:spAutoFit/>
          </a:bodyPr>
          <a:lstStyle>
            <a:lvl1pPr algn="l" defTabSz="914400" rtl="0" eaLnBrk="1" latinLnBrk="0" hangingPunct="1">
              <a:lnSpc>
                <a:spcPct val="100000"/>
              </a:lnSpc>
              <a:spcBef>
                <a:spcPct val="0"/>
              </a:spcBef>
              <a:buNone/>
              <a:defRPr sz="2000" b="1" i="0" kern="1200">
                <a:solidFill>
                  <a:schemeClr val="bg1"/>
                </a:solidFill>
                <a:latin typeface="Acumin Pro" panose="020B0504020202020204" pitchFamily="34" charset="77"/>
                <a:ea typeface="+mj-ea"/>
                <a:cs typeface="+mj-cs"/>
              </a:defRPr>
            </a:lvl1pPr>
          </a:lstStyle>
          <a:p>
            <a:r>
              <a:rPr lang="en-GB" sz="1800" noProof="1"/>
              <a:t>Contents</a:t>
            </a:r>
            <a:endParaRPr lang="en-US" sz="1800"/>
          </a:p>
        </p:txBody>
      </p:sp>
    </p:spTree>
    <p:extLst>
      <p:ext uri="{BB962C8B-B14F-4D97-AF65-F5344CB8AC3E}">
        <p14:creationId xmlns:p14="http://schemas.microsoft.com/office/powerpoint/2010/main" val="2323132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CF9B62B-71F1-196E-C659-366AA8FA1F8D}"/>
              </a:ext>
            </a:extLst>
          </p:cNvPr>
          <p:cNvSpPr>
            <a:spLocks noGrp="1"/>
          </p:cNvSpPr>
          <p:nvPr>
            <p:ph type="sldNum" sz="quarter" idx="11"/>
          </p:nvPr>
        </p:nvSpPr>
        <p:spPr/>
        <p:txBody>
          <a:bodyPr/>
          <a:lstStyle/>
          <a:p>
            <a:fld id="{5A068BD1-017B-D645-8113-7734FBE32584}" type="slidenum">
              <a:rPr lang="en-US" smtClean="0"/>
              <a:pPr/>
              <a:t>3</a:t>
            </a:fld>
            <a:endParaRPr lang="en-US" sz="800"/>
          </a:p>
        </p:txBody>
      </p:sp>
      <p:sp>
        <p:nvSpPr>
          <p:cNvPr id="20" name="Content Placeholder 19">
            <a:extLst>
              <a:ext uri="{FF2B5EF4-FFF2-40B4-BE49-F238E27FC236}">
                <a16:creationId xmlns:a16="http://schemas.microsoft.com/office/drawing/2014/main" id="{53043C0B-62AB-D7CC-2248-7B632E45A2A7}"/>
              </a:ext>
            </a:extLst>
          </p:cNvPr>
          <p:cNvSpPr>
            <a:spLocks noGrp="1" noChangeAspect="1"/>
          </p:cNvSpPr>
          <p:nvPr>
            <p:ph sz="half" idx="1"/>
          </p:nvPr>
        </p:nvSpPr>
        <p:spPr>
          <a:xfrm>
            <a:off x="633600" y="1268413"/>
            <a:ext cx="2730759" cy="3062338"/>
          </a:xfrm>
          <a:prstGeom prst="roundRect">
            <a:avLst>
              <a:gd name="adj" fmla="val 6308"/>
            </a:avLst>
          </a:prstGeom>
        </p:spPr>
        <p:txBody>
          <a:bodyPr lIns="180000" tIns="216000" rIns="180000" bIns="216000">
            <a:noAutofit/>
          </a:bodyPr>
          <a:lstStyle/>
          <a:p>
            <a:pPr>
              <a:spcAft>
                <a:spcPts val="800"/>
              </a:spcAft>
            </a:pPr>
            <a:r>
              <a:rPr lang="en-GB" noProof="1"/>
              <a:t>Purpose of this toolkit</a:t>
            </a:r>
          </a:p>
          <a:p>
            <a:pPr lvl="2"/>
            <a:r>
              <a:rPr lang="en-GB" noProof="1"/>
              <a:t>Community organisations play a vital role in supporting communities and driving positive change. Because of their important work and connections, community organisations in New Zealand can be targeted by foreign states conducting foreign interference.</a:t>
            </a:r>
          </a:p>
          <a:p>
            <a:pPr lvl="2"/>
            <a:r>
              <a:rPr lang="en-GB" noProof="1"/>
              <a:t>This toolkit is designed for everyone in your community organisation – from leaders and board members to staff and volunteers. </a:t>
            </a:r>
            <a:br>
              <a:rPr lang="en-GB" noProof="1"/>
            </a:br>
            <a:r>
              <a:rPr lang="en-GB" noProof="1"/>
              <a:t>It offers practical tips and checklists to </a:t>
            </a:r>
            <a:br>
              <a:rPr lang="en-GB" noProof="1"/>
            </a:br>
            <a:r>
              <a:rPr lang="en-GB" noProof="1"/>
              <a:t>help you recognise risks and safeguard </a:t>
            </a:r>
            <a:br>
              <a:rPr lang="en-GB" noProof="1"/>
            </a:br>
            <a:r>
              <a:rPr lang="en-GB" noProof="1"/>
              <a:t>your organisation.</a:t>
            </a:r>
          </a:p>
        </p:txBody>
      </p:sp>
      <p:sp>
        <p:nvSpPr>
          <p:cNvPr id="21" name="Content Placeholder 20">
            <a:extLst>
              <a:ext uri="{FF2B5EF4-FFF2-40B4-BE49-F238E27FC236}">
                <a16:creationId xmlns:a16="http://schemas.microsoft.com/office/drawing/2014/main" id="{6215FD91-05AC-B25D-11DD-DD828F9DAEDF}"/>
              </a:ext>
            </a:extLst>
          </p:cNvPr>
          <p:cNvSpPr>
            <a:spLocks noGrp="1" noChangeAspect="1"/>
          </p:cNvSpPr>
          <p:nvPr>
            <p:ph sz="half" idx="19"/>
          </p:nvPr>
        </p:nvSpPr>
        <p:spPr>
          <a:xfrm>
            <a:off x="3588508" y="1268413"/>
            <a:ext cx="2730759" cy="3062338"/>
          </a:xfrm>
        </p:spPr>
        <p:txBody>
          <a:bodyPr tIns="216000" bIns="216000">
            <a:noAutofit/>
          </a:bodyPr>
          <a:lstStyle/>
          <a:p>
            <a:pPr>
              <a:spcAft>
                <a:spcPts val="800"/>
              </a:spcAft>
            </a:pPr>
            <a:r>
              <a:rPr lang="en-US"/>
              <a:t>Who can use this toolkit?</a:t>
            </a:r>
          </a:p>
          <a:p>
            <a:pPr lvl="2"/>
            <a:r>
              <a:rPr lang="en-GB" noProof="1"/>
              <a:t>Everyone has a role to play in keeping </a:t>
            </a:r>
            <a:br>
              <a:rPr lang="en-GB" noProof="1"/>
            </a:br>
            <a:r>
              <a:rPr lang="en-GB" noProof="1"/>
              <a:t>New Zealand safe from foreign interference.</a:t>
            </a:r>
          </a:p>
          <a:p>
            <a:pPr lvl="2"/>
            <a:r>
              <a:rPr lang="en-GB" noProof="1"/>
              <a:t>The toolkit is divided into two sections </a:t>
            </a:r>
            <a:br>
              <a:rPr lang="en-GB" noProof="1"/>
            </a:br>
            <a:r>
              <a:rPr lang="en-GB" noProof="1"/>
              <a:t>which include practical tools and checklists: </a:t>
            </a:r>
          </a:p>
          <a:p>
            <a:pPr marL="171450" lvl="2" indent="-171450">
              <a:spcBef>
                <a:spcPts val="800"/>
              </a:spcBef>
              <a:spcAft>
                <a:spcPts val="800"/>
              </a:spcAft>
              <a:buFont typeface="Arial" panose="020B0604020202020204" pitchFamily="34" charset="0"/>
              <a:buChar char="•"/>
            </a:pPr>
            <a:r>
              <a:rPr lang="en-GB" b="1" noProof="1"/>
              <a:t>For leaders: </a:t>
            </a:r>
            <a:r>
              <a:rPr lang="en-GB" noProof="1"/>
              <a:t>focusing on their key responsibilities in guiding and protecting </a:t>
            </a:r>
            <a:br>
              <a:rPr lang="en-GB" noProof="1"/>
            </a:br>
            <a:r>
              <a:rPr lang="en-GB" noProof="1"/>
              <a:t>the organisation.</a:t>
            </a:r>
          </a:p>
          <a:p>
            <a:pPr marL="171450" lvl="2" indent="-171450">
              <a:spcBef>
                <a:spcPts val="800"/>
              </a:spcBef>
              <a:spcAft>
                <a:spcPts val="800"/>
              </a:spcAft>
              <a:buFont typeface="Arial" panose="020B0604020202020204" pitchFamily="34" charset="0"/>
              <a:buChar char="•"/>
            </a:pPr>
            <a:r>
              <a:rPr lang="en-GB" b="1" noProof="1"/>
              <a:t>For all team members: </a:t>
            </a:r>
            <a:r>
              <a:rPr lang="en-GB" noProof="1"/>
              <a:t>to be mindful </a:t>
            </a:r>
            <a:br>
              <a:rPr lang="en-GB" noProof="1"/>
            </a:br>
            <a:r>
              <a:rPr lang="en-GB" noProof="1"/>
              <a:t>of any risks that could be linked to </a:t>
            </a:r>
            <a:br>
              <a:rPr lang="en-GB" noProof="1"/>
            </a:br>
            <a:r>
              <a:rPr lang="en-GB" noProof="1"/>
              <a:t>foreign interference.</a:t>
            </a:r>
          </a:p>
        </p:txBody>
      </p:sp>
      <p:sp>
        <p:nvSpPr>
          <p:cNvPr id="22" name="Content Placeholder 21">
            <a:extLst>
              <a:ext uri="{FF2B5EF4-FFF2-40B4-BE49-F238E27FC236}">
                <a16:creationId xmlns:a16="http://schemas.microsoft.com/office/drawing/2014/main" id="{6428AA7A-9E6C-8CAD-D38A-ECF48D270338}"/>
              </a:ext>
            </a:extLst>
          </p:cNvPr>
          <p:cNvSpPr>
            <a:spLocks noGrp="1" noChangeAspect="1"/>
          </p:cNvSpPr>
          <p:nvPr>
            <p:ph sz="half" idx="20"/>
          </p:nvPr>
        </p:nvSpPr>
        <p:spPr>
          <a:xfrm>
            <a:off x="6543416" y="1268415"/>
            <a:ext cx="2730759" cy="3062338"/>
          </a:xfrm>
        </p:spPr>
        <p:txBody>
          <a:bodyPr tIns="216000" bIns="216000">
            <a:spAutoFit/>
          </a:bodyPr>
          <a:lstStyle/>
          <a:p>
            <a:pPr>
              <a:spcAft>
                <a:spcPts val="800"/>
              </a:spcAft>
            </a:pPr>
            <a:r>
              <a:rPr lang="en-GB" noProof="1"/>
              <a:t>Being informed, not alarmed</a:t>
            </a:r>
          </a:p>
          <a:p>
            <a:pPr lvl="2"/>
            <a:r>
              <a:rPr lang="en-GB" noProof="1"/>
              <a:t>Foreign interference can take many forms </a:t>
            </a:r>
            <a:br>
              <a:rPr lang="en-GB" noProof="1"/>
            </a:br>
            <a:r>
              <a:rPr lang="en-GB" noProof="1"/>
              <a:t>and isn’t always easy to spot. </a:t>
            </a:r>
            <a:br>
              <a:rPr lang="en-GB" noProof="1"/>
            </a:br>
            <a:r>
              <a:rPr lang="en-GB" b="1" noProof="1"/>
              <a:t>See: </a:t>
            </a:r>
            <a:r>
              <a:rPr lang="en-GB" noProof="1">
                <a:hlinkClick r:id="rId3"/>
              </a:rPr>
              <a:t>Examples of foreign interference </a:t>
            </a:r>
            <a:endParaRPr lang="en-GB" noProof="1"/>
          </a:p>
          <a:p>
            <a:pPr lvl="2"/>
            <a:r>
              <a:rPr lang="en-GB" noProof="1"/>
              <a:t>Being aware and able to recognise potential foreign interference risks helps protect your organisation by identifying genuine threats.</a:t>
            </a:r>
          </a:p>
          <a:p>
            <a:pPr lvl="2"/>
            <a:r>
              <a:rPr lang="en-GB" noProof="1"/>
              <a:t>The New Zealand Security Intelligence Service (NZSIS) has released their latest New Zealand Security Threat Environment assessment. </a:t>
            </a:r>
            <a:br>
              <a:rPr lang="en-GB" noProof="1"/>
            </a:br>
            <a:r>
              <a:rPr lang="en-GB" noProof="1"/>
              <a:t>It includes advice to increase resilience to </a:t>
            </a:r>
            <a:br>
              <a:rPr lang="en-GB" noProof="1"/>
            </a:br>
            <a:r>
              <a:rPr lang="en-GB" noProof="1"/>
              <a:t>the threat of  foreign interference. </a:t>
            </a:r>
            <a:r>
              <a:rPr lang="en-GB" b="1" noProof="1"/>
              <a:t>See: </a:t>
            </a:r>
            <a:r>
              <a:rPr lang="en-GB" noProof="1">
                <a:hlinkClick r:id="rId4"/>
              </a:rPr>
              <a:t>New Zealand Security Threat Environment</a:t>
            </a:r>
            <a:endParaRPr lang="en-US"/>
          </a:p>
        </p:txBody>
      </p:sp>
      <p:sp>
        <p:nvSpPr>
          <p:cNvPr id="2" name="Content Placeholder 1">
            <a:extLst>
              <a:ext uri="{FF2B5EF4-FFF2-40B4-BE49-F238E27FC236}">
                <a16:creationId xmlns:a16="http://schemas.microsoft.com/office/drawing/2014/main" id="{F720352E-0DE0-2A9B-5B4D-DEE3F522AFD4}"/>
              </a:ext>
            </a:extLst>
          </p:cNvPr>
          <p:cNvSpPr>
            <a:spLocks noGrp="1"/>
          </p:cNvSpPr>
          <p:nvPr>
            <p:ph sz="half" idx="21"/>
          </p:nvPr>
        </p:nvSpPr>
        <p:spPr>
          <a:xfrm>
            <a:off x="633600" y="4541350"/>
            <a:ext cx="8640575" cy="1594296"/>
          </a:xfrm>
          <a:prstGeom prst="roundRect">
            <a:avLst>
              <a:gd name="adj" fmla="val 10386"/>
            </a:avLst>
          </a:prstGeom>
        </p:spPr>
        <p:txBody>
          <a:bodyPr tIns="216000" bIns="216000"/>
          <a:lstStyle/>
          <a:p>
            <a:pPr marL="1440000"/>
            <a:r>
              <a:rPr lang="en-US" sz="1200"/>
              <a:t>What is foreign interference?</a:t>
            </a:r>
          </a:p>
          <a:p>
            <a:pPr marL="1440000" lvl="2">
              <a:lnSpc>
                <a:spcPct val="100000"/>
              </a:lnSpc>
            </a:pPr>
            <a:r>
              <a:rPr lang="en-GB" b="1" noProof="1"/>
              <a:t>The New Zealand Security Intelligence Service (NZSIS) defines foreign interference</a:t>
            </a:r>
            <a:r>
              <a:rPr lang="en-GB" noProof="1"/>
              <a:t> as an act by a foreign state, often acting through a proxy, which is intended to  influence, disrupt or subvert New Zealand’s national interests by  deceptive, corruptive or </a:t>
            </a:r>
            <a:br>
              <a:rPr lang="en-GB" noProof="1"/>
            </a:br>
            <a:r>
              <a:rPr lang="en-GB" noProof="1"/>
              <a:t>coercive means. </a:t>
            </a:r>
          </a:p>
          <a:p>
            <a:pPr marL="1440000" lvl="2">
              <a:lnSpc>
                <a:spcPct val="100000"/>
              </a:lnSpc>
            </a:pPr>
            <a:r>
              <a:rPr lang="en-GB" b="1" noProof="1"/>
              <a:t>Normal diplomatic activity, lobbying and other genuine, overt efforts to gain influence are not considered foreign interference. </a:t>
            </a:r>
            <a:br>
              <a:rPr lang="en-GB" b="1" noProof="1"/>
            </a:br>
            <a:r>
              <a:rPr lang="en-GB" b="1" noProof="1"/>
              <a:t>Learn more: </a:t>
            </a:r>
            <a:r>
              <a:rPr lang="en-GB" noProof="1">
                <a:hlinkClick r:id="rId3"/>
              </a:rPr>
              <a:t>Foreign interference in New Zealand</a:t>
            </a:r>
            <a:r>
              <a:rPr lang="en-GB" noProof="1"/>
              <a:t>.</a:t>
            </a:r>
            <a:endParaRPr lang="en-US"/>
          </a:p>
        </p:txBody>
      </p:sp>
      <p:sp>
        <p:nvSpPr>
          <p:cNvPr id="6" name="Footer Placeholder 5">
            <a:extLst>
              <a:ext uri="{FF2B5EF4-FFF2-40B4-BE49-F238E27FC236}">
                <a16:creationId xmlns:a16="http://schemas.microsoft.com/office/drawing/2014/main" id="{F12D43EF-CB5B-E425-C674-850EB09C293B}"/>
              </a:ext>
            </a:extLst>
          </p:cNvPr>
          <p:cNvSpPr>
            <a:spLocks noGrp="1"/>
          </p:cNvSpPr>
          <p:nvPr>
            <p:ph type="ftr" sz="quarter" idx="3"/>
          </p:nvPr>
        </p:nvSpPr>
        <p:spPr/>
        <p:txBody>
          <a:bodyPr/>
          <a:lstStyle/>
          <a:p>
            <a:r>
              <a:rPr lang="en-GB" noProof="1"/>
              <a:t>This information is intended to provide general guidance and promote understanding.   |   Find out more at </a:t>
            </a:r>
            <a:r>
              <a:rPr lang="en-GB" noProof="1">
                <a:hlinkClick r:id="rId5"/>
              </a:rPr>
              <a:t>www.crfi.govt.nz</a:t>
            </a:r>
            <a:endParaRPr lang="en-GB" noProof="1"/>
          </a:p>
        </p:txBody>
      </p:sp>
      <p:sp>
        <p:nvSpPr>
          <p:cNvPr id="10" name="Title 9">
            <a:extLst>
              <a:ext uri="{FF2B5EF4-FFF2-40B4-BE49-F238E27FC236}">
                <a16:creationId xmlns:a16="http://schemas.microsoft.com/office/drawing/2014/main" id="{177749CE-0045-4DC8-B4A5-0BCD31D2E596}"/>
              </a:ext>
            </a:extLst>
          </p:cNvPr>
          <p:cNvSpPr>
            <a:spLocks noGrp="1"/>
          </p:cNvSpPr>
          <p:nvPr>
            <p:ph type="title"/>
          </p:nvPr>
        </p:nvSpPr>
        <p:spPr>
          <a:xfrm>
            <a:off x="631825" y="404853"/>
            <a:ext cx="8642350" cy="257036"/>
          </a:xfrm>
        </p:spPr>
        <p:txBody>
          <a:bodyPr/>
          <a:lstStyle/>
          <a:p>
            <a:r>
              <a:rPr lang="en-GB"/>
              <a:t>About this toolkit</a:t>
            </a:r>
            <a:endParaRPr lang="en-US"/>
          </a:p>
        </p:txBody>
      </p:sp>
      <p:pic>
        <p:nvPicPr>
          <p:cNvPr id="26" name="Graphic 25">
            <a:extLst>
              <a:ext uri="{FF2B5EF4-FFF2-40B4-BE49-F238E27FC236}">
                <a16:creationId xmlns:a16="http://schemas.microsoft.com/office/drawing/2014/main" id="{F8B00534-5D5A-4364-D4E6-7042D021143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34681" y="4917053"/>
            <a:ext cx="842890" cy="842890"/>
          </a:xfrm>
          <a:prstGeom prst="rect">
            <a:avLst/>
          </a:prstGeom>
        </p:spPr>
      </p:pic>
      <p:sp>
        <p:nvSpPr>
          <p:cNvPr id="3" name="Rectangle 2">
            <a:extLst>
              <a:ext uri="{FF2B5EF4-FFF2-40B4-BE49-F238E27FC236}">
                <a16:creationId xmlns:a16="http://schemas.microsoft.com/office/drawing/2014/main" id="{1AA871A4-AA8D-D5ED-A69F-BA0BA545BBD0}"/>
              </a:ext>
              <a:ext uri="{C183D7F6-B498-43B3-948B-1728B52AA6E4}">
                <adec:decorative xmlns:adec="http://schemas.microsoft.com/office/drawing/2017/decorative" val="1"/>
              </a:ext>
            </a:extLst>
          </p:cNvPr>
          <p:cNvSpPr/>
          <p:nvPr/>
        </p:nvSpPr>
        <p:spPr>
          <a:xfrm>
            <a:off x="10019459" y="1972849"/>
            <a:ext cx="1579641" cy="2129759"/>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000" noProof="1">
                <a:latin typeface="Acumin Pro" panose="020B0504020202020204" pitchFamily="34" charset="77"/>
              </a:rPr>
              <a:t>Boxes:</a:t>
            </a:r>
          </a:p>
          <a:p>
            <a:r>
              <a:rPr lang="en-GB" sz="1000" noProof="1">
                <a:latin typeface="Acumin Pro" panose="020B0504020202020204" pitchFamily="34" charset="77"/>
              </a:rPr>
              <a:t>T: 4 B: 6 pt</a:t>
            </a:r>
          </a:p>
          <a:p>
            <a:r>
              <a:rPr lang="en-GB" sz="1000" noProof="1">
                <a:latin typeface="Acumin Pro" panose="020B0504020202020204" pitchFamily="34" charset="77"/>
              </a:rPr>
              <a:t>(unless adjusted for spacing)</a:t>
            </a:r>
          </a:p>
          <a:p>
            <a:r>
              <a:rPr lang="en-GB" sz="1000" noProof="1">
                <a:latin typeface="Acumin Pro" panose="020B0504020202020204" pitchFamily="34" charset="77"/>
              </a:rPr>
              <a:t>Bullets: 4/4</a:t>
            </a:r>
          </a:p>
          <a:p>
            <a:endParaRPr lang="en-GB" sz="1000" noProof="1">
              <a:latin typeface="Acumin Pro" panose="020B0504020202020204" pitchFamily="34" charset="77"/>
            </a:endParaRPr>
          </a:p>
          <a:p>
            <a:r>
              <a:rPr lang="en-GB" sz="1000" noProof="1">
                <a:latin typeface="Acumin Pro" panose="020B0504020202020204" pitchFamily="34" charset="77"/>
              </a:rPr>
              <a:t>H1: 18</a:t>
            </a:r>
          </a:p>
          <a:p>
            <a:r>
              <a:rPr lang="en-GB" sz="1000" noProof="1">
                <a:latin typeface="Acumin Pro" panose="020B0504020202020204" pitchFamily="34" charset="77"/>
              </a:rPr>
              <a:t>H2: 14</a:t>
            </a:r>
          </a:p>
          <a:p>
            <a:r>
              <a:rPr lang="en-GB" sz="1000" noProof="1">
                <a:latin typeface="Acumin Pro" panose="020B0504020202020204" pitchFamily="34" charset="77"/>
              </a:rPr>
              <a:t>H3: 12</a:t>
            </a:r>
          </a:p>
          <a:p>
            <a:r>
              <a:rPr lang="en-GB" sz="1000" noProof="1">
                <a:latin typeface="Acumin Pro" panose="020B0504020202020204" pitchFamily="34" charset="77"/>
              </a:rPr>
              <a:t>Body: 9</a:t>
            </a:r>
          </a:p>
          <a:p>
            <a:endParaRPr lang="en-GB" sz="1000" noProof="1">
              <a:latin typeface="Acumin Pro" panose="020B0504020202020204" pitchFamily="34" charset="77"/>
            </a:endParaRPr>
          </a:p>
          <a:p>
            <a:r>
              <a:rPr lang="en-GB" sz="1000" noProof="1">
                <a:latin typeface="Acumin Pro" panose="020B0504020202020204" pitchFamily="34" charset="77"/>
              </a:rPr>
              <a:t>Icon frame: 2.39  </a:t>
            </a:r>
          </a:p>
          <a:p>
            <a:r>
              <a:rPr lang="en-GB" sz="1000" noProof="1">
                <a:latin typeface="Acumin Pro" panose="020B0504020202020204" pitchFamily="34" charset="77"/>
              </a:rPr>
              <a:t>Spacing: 12.6 pt</a:t>
            </a:r>
          </a:p>
        </p:txBody>
      </p:sp>
    </p:spTree>
    <p:extLst>
      <p:ext uri="{BB962C8B-B14F-4D97-AF65-F5344CB8AC3E}">
        <p14:creationId xmlns:p14="http://schemas.microsoft.com/office/powerpoint/2010/main" val="1580450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0FE2952B-9721-1941-F062-1A8943CAAD19}"/>
              </a:ext>
            </a:extLst>
          </p:cNvPr>
          <p:cNvSpPr/>
          <p:nvPr/>
        </p:nvSpPr>
        <p:spPr>
          <a:xfrm>
            <a:off x="8447632" y="981075"/>
            <a:ext cx="1224000" cy="860400"/>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41D42CFD-4CD9-F1BE-F98A-D2753ED8FA90}"/>
              </a:ext>
            </a:extLst>
          </p:cNvPr>
          <p:cNvSpPr>
            <a:spLocks noGrp="1"/>
          </p:cNvSpPr>
          <p:nvPr>
            <p:ph type="sldNum" sz="quarter" idx="11"/>
          </p:nvPr>
        </p:nvSpPr>
        <p:spPr/>
        <p:txBody>
          <a:bodyPr/>
          <a:lstStyle/>
          <a:p>
            <a:fld id="{5A068BD1-017B-D645-8113-7734FBE32584}" type="slidenum">
              <a:rPr lang="en-US" smtClean="0"/>
              <a:pPr/>
              <a:t>4</a:t>
            </a:fld>
            <a:endParaRPr lang="en-US" sz="800"/>
          </a:p>
        </p:txBody>
      </p:sp>
      <p:sp>
        <p:nvSpPr>
          <p:cNvPr id="4" name="Footer Placeholder 3">
            <a:extLst>
              <a:ext uri="{FF2B5EF4-FFF2-40B4-BE49-F238E27FC236}">
                <a16:creationId xmlns:a16="http://schemas.microsoft.com/office/drawing/2014/main" id="{E86D39F1-E45E-75DA-B7E3-D148BAB3C51A}"/>
              </a:ext>
            </a:extLst>
          </p:cNvPr>
          <p:cNvSpPr>
            <a:spLocks noGrp="1"/>
          </p:cNvSpPr>
          <p:nvPr>
            <p:ph type="ftr" sz="quarter" idx="3"/>
          </p:nvPr>
        </p:nvSpPr>
        <p:spPr/>
        <p:txBody>
          <a:bodyPr/>
          <a:lstStyle/>
          <a:p>
            <a:r>
              <a:rPr lang="en-GB" noProof="1"/>
              <a:t>This information is intended to provide general guidance and promote understanding.   |   Find out more at </a:t>
            </a:r>
            <a:r>
              <a:rPr lang="en-GB" sz="800" noProof="1">
                <a:hlinkClick r:id="rId3"/>
              </a:rPr>
              <a:t>www.crfi.govt.nz</a:t>
            </a:r>
            <a:endParaRPr lang="en-GB" noProof="1"/>
          </a:p>
        </p:txBody>
      </p:sp>
      <p:sp>
        <p:nvSpPr>
          <p:cNvPr id="5" name="Content Placeholder 4">
            <a:extLst>
              <a:ext uri="{FF2B5EF4-FFF2-40B4-BE49-F238E27FC236}">
                <a16:creationId xmlns:a16="http://schemas.microsoft.com/office/drawing/2014/main" id="{54B761C1-9106-69A9-0A64-A93273DDC2B6}"/>
              </a:ext>
            </a:extLst>
          </p:cNvPr>
          <p:cNvSpPr>
            <a:spLocks noGrp="1"/>
          </p:cNvSpPr>
          <p:nvPr>
            <p:ph sz="half" idx="20"/>
          </p:nvPr>
        </p:nvSpPr>
        <p:spPr>
          <a:xfrm>
            <a:off x="6129129" y="981075"/>
            <a:ext cx="3145047" cy="5244810"/>
          </a:xfrm>
        </p:spPr>
        <p:txBody>
          <a:bodyPr/>
          <a:lstStyle/>
          <a:p>
            <a:r>
              <a:rPr lang="en-GB" noProof="1"/>
              <a:t>For your community </a:t>
            </a:r>
            <a:br>
              <a:rPr lang="en-GB" noProof="1"/>
            </a:br>
            <a:r>
              <a:rPr lang="en-GB" noProof="1"/>
              <a:t>organisation to consider:</a:t>
            </a:r>
          </a:p>
          <a:p>
            <a:pPr lvl="3">
              <a:spcBef>
                <a:spcPts val="200"/>
              </a:spcBef>
              <a:spcAft>
                <a:spcPts val="200"/>
              </a:spcAft>
            </a:pPr>
            <a:r>
              <a:rPr lang="en-GB" noProof="1"/>
              <a:t>Why would a foreign state target my community organisation or my role </a:t>
            </a:r>
            <a:r>
              <a:rPr lang="en-GB" b="1" noProof="1"/>
              <a:t>to deceptively, corruptively or coercively advance their </a:t>
            </a:r>
            <a:br>
              <a:rPr lang="en-GB" b="1" noProof="1"/>
            </a:br>
            <a:r>
              <a:rPr lang="en-GB" b="1" noProof="1"/>
              <a:t>own interests?</a:t>
            </a:r>
          </a:p>
          <a:p>
            <a:pPr lvl="3">
              <a:spcBef>
                <a:spcPts val="200"/>
              </a:spcBef>
              <a:spcAft>
                <a:spcPts val="200"/>
              </a:spcAft>
            </a:pPr>
            <a:r>
              <a:rPr lang="en-GB" noProof="1"/>
              <a:t>What </a:t>
            </a:r>
            <a:r>
              <a:rPr lang="en-GB" b="1" noProof="1"/>
              <a:t>part of our structure or information could </a:t>
            </a:r>
            <a:br>
              <a:rPr lang="en-GB" b="1" noProof="1"/>
            </a:br>
            <a:r>
              <a:rPr lang="en-GB" b="1" noProof="1"/>
              <a:t>a foreign state target</a:t>
            </a:r>
            <a:r>
              <a:rPr lang="en-GB" noProof="1"/>
              <a:t> to deceptively, corruptively or coercively advance their own interests?</a:t>
            </a:r>
          </a:p>
          <a:p>
            <a:pPr lvl="3">
              <a:spcBef>
                <a:spcPts val="200"/>
              </a:spcBef>
              <a:spcAft>
                <a:spcPts val="200"/>
              </a:spcAft>
            </a:pPr>
            <a:r>
              <a:rPr lang="en-GB" noProof="1"/>
              <a:t>Is there anything about </a:t>
            </a:r>
            <a:r>
              <a:rPr lang="en-GB" b="1" noProof="1"/>
              <a:t>my role, or my organisation’s role, influence, or public voice that could be targeted</a:t>
            </a:r>
            <a:r>
              <a:rPr lang="en-GB" noProof="1"/>
              <a:t> by a foreign state trying to deceptively, corruptively or coercively advance their own interests?</a:t>
            </a:r>
          </a:p>
          <a:p>
            <a:pPr lvl="3">
              <a:spcBef>
                <a:spcPts val="200"/>
              </a:spcBef>
              <a:spcAft>
                <a:spcPts val="200"/>
              </a:spcAft>
            </a:pPr>
            <a:r>
              <a:rPr lang="en-GB" b="1" noProof="1"/>
              <a:t>Could foreign states see our organisation as </a:t>
            </a:r>
            <a:br>
              <a:rPr lang="en-GB" b="1" noProof="1"/>
            </a:br>
            <a:r>
              <a:rPr lang="en-GB" b="1" noProof="1"/>
              <a:t>a gateway </a:t>
            </a:r>
            <a:r>
              <a:rPr lang="en-GB" noProof="1"/>
              <a:t>to communities, decision-makers, community leaders, or public opinion?</a:t>
            </a:r>
          </a:p>
          <a:p>
            <a:pPr lvl="3">
              <a:spcBef>
                <a:spcPts val="200"/>
              </a:spcBef>
              <a:spcAft>
                <a:spcPts val="200"/>
              </a:spcAft>
            </a:pPr>
            <a:r>
              <a:rPr lang="en-GB" b="1" noProof="1"/>
              <a:t>Are there specific causes or issues </a:t>
            </a:r>
            <a:r>
              <a:rPr lang="en-GB" noProof="1"/>
              <a:t>where our voice is particularly influential, which could attract unwanted attention from foreign states conducting foreign interference? </a:t>
            </a:r>
          </a:p>
          <a:p>
            <a:pPr lvl="3">
              <a:spcBef>
                <a:spcPts val="200"/>
              </a:spcBef>
              <a:spcAft>
                <a:spcPts val="200"/>
              </a:spcAft>
            </a:pPr>
            <a:r>
              <a:rPr lang="en-GB" noProof="1"/>
              <a:t>How could a foreign state use </a:t>
            </a:r>
            <a:r>
              <a:rPr lang="en-GB" b="1" noProof="1"/>
              <a:t>our work, connections, or access to information </a:t>
            </a:r>
            <a:r>
              <a:rPr lang="en-GB" noProof="1"/>
              <a:t>to deceptively, corruptively or coercively push interests that conflict with our organisation’s or New Zealand’s values?</a:t>
            </a:r>
          </a:p>
        </p:txBody>
      </p:sp>
      <p:sp>
        <p:nvSpPr>
          <p:cNvPr id="6" name="Content Placeholder 5">
            <a:extLst>
              <a:ext uri="{FF2B5EF4-FFF2-40B4-BE49-F238E27FC236}">
                <a16:creationId xmlns:a16="http://schemas.microsoft.com/office/drawing/2014/main" id="{5D5EC1C5-AA8E-D28C-B271-45B1F2FFA147}"/>
              </a:ext>
            </a:extLst>
          </p:cNvPr>
          <p:cNvSpPr>
            <a:spLocks noGrp="1"/>
          </p:cNvSpPr>
          <p:nvPr>
            <p:ph sz="half" idx="21"/>
          </p:nvPr>
        </p:nvSpPr>
        <p:spPr>
          <a:xfrm>
            <a:off x="631824" y="981075"/>
            <a:ext cx="5305149" cy="5213325"/>
          </a:xfrm>
          <a:prstGeom prst="roundRect">
            <a:avLst>
              <a:gd name="adj" fmla="val 3427"/>
            </a:avLst>
          </a:prstGeom>
        </p:spPr>
        <p:txBody>
          <a:bodyPr/>
          <a:lstStyle/>
          <a:p>
            <a:r>
              <a:rPr lang="en-GB" noProof="1"/>
              <a:t>Why are community organisations at risk from foreign interference?</a:t>
            </a:r>
          </a:p>
          <a:p>
            <a:pPr lvl="2"/>
            <a:r>
              <a:rPr lang="en-GB" noProof="1"/>
              <a:t>Community organisations often play a vital role in supporting and shaping communities, influencing decision-making, and connecting diverse groups. Their extensive networks and trusted relationships make them key players in community leadership and engagement.</a:t>
            </a:r>
          </a:p>
          <a:p>
            <a:pPr lvl="2">
              <a:spcBef>
                <a:spcPts val="800"/>
              </a:spcBef>
            </a:pPr>
            <a:r>
              <a:rPr lang="en-GB" b="1" noProof="1"/>
              <a:t>Foreign states engaging in interference may target community organisations in</a:t>
            </a:r>
            <a:r>
              <a:rPr lang="en-GB" noProof="1"/>
              <a:t> </a:t>
            </a:r>
            <a:r>
              <a:rPr lang="en-GB" b="1" noProof="1"/>
              <a:t>New Zealand to deceptively, corruptively or coercively:</a:t>
            </a:r>
            <a:endParaRPr lang="en-GB" noProof="1"/>
          </a:p>
          <a:p>
            <a:pPr lvl="3">
              <a:spcAft>
                <a:spcPts val="200"/>
              </a:spcAft>
            </a:pPr>
            <a:r>
              <a:rPr lang="en-GB" noProof="1"/>
              <a:t>Access personal or sensitive information about the organisation or community members.</a:t>
            </a:r>
          </a:p>
          <a:p>
            <a:pPr lvl="3">
              <a:spcAft>
                <a:spcPts val="200"/>
              </a:spcAft>
            </a:pPr>
            <a:r>
              <a:rPr lang="en-GB" noProof="1"/>
              <a:t>Undermine social cohesion and negatively impact communities in New Zealand.</a:t>
            </a:r>
          </a:p>
          <a:p>
            <a:pPr lvl="3">
              <a:spcAft>
                <a:spcPts val="200"/>
              </a:spcAft>
            </a:pPr>
            <a:r>
              <a:rPr lang="en-GB" noProof="1"/>
              <a:t>Suppress views that oppose those of a foreign state’s interest.</a:t>
            </a:r>
          </a:p>
          <a:p>
            <a:pPr lvl="3">
              <a:spcAft>
                <a:spcPts val="200"/>
              </a:spcAft>
            </a:pPr>
            <a:r>
              <a:rPr lang="en-GB" noProof="1"/>
              <a:t>Gatekeep or control access by influential community leaders and individuals.</a:t>
            </a:r>
          </a:p>
          <a:p>
            <a:pPr lvl="3">
              <a:spcAft>
                <a:spcPts val="200"/>
              </a:spcAft>
            </a:pPr>
            <a:r>
              <a:rPr lang="en-GB" noProof="1"/>
              <a:t>Influence their leadership, strategic direction, communications and engagement.</a:t>
            </a:r>
          </a:p>
          <a:p>
            <a:pPr lvl="3">
              <a:spcAft>
                <a:spcPts val="200"/>
              </a:spcAft>
            </a:pPr>
            <a:r>
              <a:rPr lang="en-GB" noProof="1"/>
              <a:t>Infiltrate the community organisation to advance their own interests.</a:t>
            </a:r>
          </a:p>
          <a:p>
            <a:pPr lvl="3">
              <a:spcAft>
                <a:spcPts val="200"/>
              </a:spcAft>
            </a:pPr>
            <a:r>
              <a:rPr lang="en-GB" noProof="1"/>
              <a:t>Leverage the organisation’s relationships with decision-makers and the wider community.</a:t>
            </a:r>
          </a:p>
          <a:p>
            <a:pPr lvl="3">
              <a:spcAft>
                <a:spcPts val="200"/>
              </a:spcAft>
            </a:pPr>
            <a:r>
              <a:rPr lang="en-GB" noProof="1"/>
              <a:t>Create internal divisions to weaken the organisation’s effectiveness and reputation.</a:t>
            </a:r>
          </a:p>
          <a:p>
            <a:pPr lvl="3">
              <a:spcAft>
                <a:spcPts val="200"/>
              </a:spcAft>
            </a:pPr>
            <a:r>
              <a:rPr lang="en-GB" noProof="1"/>
              <a:t>Recruit influential individuals within the organisation to advance their own interests.</a:t>
            </a:r>
          </a:p>
          <a:p>
            <a:pPr lvl="3">
              <a:spcAft>
                <a:spcPts val="200"/>
              </a:spcAft>
            </a:pPr>
            <a:r>
              <a:rPr lang="en-GB" noProof="1"/>
              <a:t>Spread disinformation or misinformation through the organisation’s networks.</a:t>
            </a:r>
          </a:p>
          <a:p>
            <a:pPr lvl="3">
              <a:spcAft>
                <a:spcPts val="200"/>
              </a:spcAft>
            </a:pPr>
            <a:r>
              <a:rPr lang="en-GB" noProof="1"/>
              <a:t>Interfere in general and local elections.</a:t>
            </a:r>
          </a:p>
          <a:p>
            <a:pPr lvl="2"/>
            <a:r>
              <a:rPr lang="en-GB" b="1" noProof="1"/>
              <a:t>Resources for communities about foreign interference are available </a:t>
            </a:r>
            <a:r>
              <a:rPr lang="en-GB" noProof="1"/>
              <a:t>on the </a:t>
            </a:r>
            <a:br>
              <a:rPr lang="en-GB" noProof="1"/>
            </a:br>
            <a:r>
              <a:rPr lang="en-GB" noProof="1">
                <a:hlinkClick r:id="rId4"/>
              </a:rPr>
              <a:t>Ministry for Ethnic Communities website </a:t>
            </a:r>
            <a:r>
              <a:rPr lang="en-GB" noProof="1"/>
              <a:t>in 30 languages.</a:t>
            </a:r>
            <a:endParaRPr lang="en-GB"/>
          </a:p>
        </p:txBody>
      </p:sp>
      <p:sp>
        <p:nvSpPr>
          <p:cNvPr id="7" name="Rectangle 6">
            <a:extLst>
              <a:ext uri="{FF2B5EF4-FFF2-40B4-BE49-F238E27FC236}">
                <a16:creationId xmlns:a16="http://schemas.microsoft.com/office/drawing/2014/main" id="{C433709E-BFFD-FD38-22EA-5B71851C32DF}"/>
              </a:ext>
              <a:ext uri="{C183D7F6-B498-43B3-948B-1728B52AA6E4}">
                <adec:decorative xmlns:adec="http://schemas.microsoft.com/office/drawing/2017/decorative" val="1"/>
              </a:ext>
            </a:extLst>
          </p:cNvPr>
          <p:cNvSpPr/>
          <p:nvPr/>
        </p:nvSpPr>
        <p:spPr>
          <a:xfrm>
            <a:off x="10177956" y="2387318"/>
            <a:ext cx="1041682" cy="1041682"/>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noProof="1">
                <a:latin typeface="Acumin Pro" panose="020B0504020202020204" pitchFamily="34" charset="77"/>
              </a:rPr>
              <a:t>Spacing adjusted</a:t>
            </a:r>
          </a:p>
        </p:txBody>
      </p:sp>
      <p:pic>
        <p:nvPicPr>
          <p:cNvPr id="9" name="Graphic 8">
            <a:extLst>
              <a:ext uri="{FF2B5EF4-FFF2-40B4-BE49-F238E27FC236}">
                <a16:creationId xmlns:a16="http://schemas.microsoft.com/office/drawing/2014/main" id="{5172CFCA-458A-7A9C-1D07-AF29D78CE57C}"/>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059632" y="1106996"/>
            <a:ext cx="429086" cy="548921"/>
          </a:xfrm>
          <a:prstGeom prst="rect">
            <a:avLst/>
          </a:prstGeom>
        </p:spPr>
      </p:pic>
      <p:sp>
        <p:nvSpPr>
          <p:cNvPr id="19" name="Title 1">
            <a:extLst>
              <a:ext uri="{FF2B5EF4-FFF2-40B4-BE49-F238E27FC236}">
                <a16:creationId xmlns:a16="http://schemas.microsoft.com/office/drawing/2014/main" id="{F3A0A7BD-1294-D534-0610-1BBC55B8F78D}"/>
              </a:ext>
            </a:extLst>
          </p:cNvPr>
          <p:cNvSpPr txBox="1">
            <a:spLocks noChangeAspect="1"/>
          </p:cNvSpPr>
          <p:nvPr/>
        </p:nvSpPr>
        <p:spPr>
          <a:xfrm>
            <a:off x="631825" y="260350"/>
            <a:ext cx="7618096" cy="459172"/>
          </a:xfrm>
          <a:prstGeom prst="roundRect">
            <a:avLst>
              <a:gd name="adj" fmla="val 14843"/>
            </a:avLst>
          </a:prstGeom>
          <a:solidFill>
            <a:schemeClr val="tx2"/>
          </a:solidFill>
        </p:spPr>
        <p:txBody>
          <a:bodyPr vert="horz" wrap="square" lIns="144000" tIns="72000" rIns="144000" bIns="72000" rtlCol="0" anchor="ctr" anchorCtr="0">
            <a:spAutoFit/>
          </a:bodyPr>
          <a:lstStyle>
            <a:lvl1pPr algn="l" defTabSz="914400" rtl="0" eaLnBrk="1" latinLnBrk="0" hangingPunct="1">
              <a:lnSpc>
                <a:spcPct val="100000"/>
              </a:lnSpc>
              <a:spcBef>
                <a:spcPct val="0"/>
              </a:spcBef>
              <a:buNone/>
              <a:defRPr sz="2000" b="1" i="0" kern="1200">
                <a:solidFill>
                  <a:schemeClr val="bg1"/>
                </a:solidFill>
                <a:latin typeface="Acumin Pro" panose="020B0504020202020204" pitchFamily="34" charset="77"/>
                <a:ea typeface="+mj-ea"/>
                <a:cs typeface="+mj-cs"/>
              </a:defRPr>
            </a:lvl1pPr>
          </a:lstStyle>
          <a:p>
            <a:r>
              <a:rPr lang="en-GB" sz="1800" noProof="1"/>
              <a:t>Keeping your community organisation safe from foreign interference </a:t>
            </a:r>
            <a:endParaRPr lang="en-US" sz="1800"/>
          </a:p>
        </p:txBody>
      </p:sp>
    </p:spTree>
    <p:extLst>
      <p:ext uri="{BB962C8B-B14F-4D97-AF65-F5344CB8AC3E}">
        <p14:creationId xmlns:p14="http://schemas.microsoft.com/office/powerpoint/2010/main" val="14964698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AFB4D8D8-E095-92BA-15AA-4A4697B11C68}"/>
              </a:ext>
            </a:extLst>
          </p:cNvPr>
          <p:cNvSpPr>
            <a:spLocks noChangeAspect="1"/>
          </p:cNvSpPr>
          <p:nvPr/>
        </p:nvSpPr>
        <p:spPr>
          <a:xfrm>
            <a:off x="8560146" y="2748590"/>
            <a:ext cx="860400" cy="860400"/>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9536FF42-FC4D-61E3-9D51-1E08B79460AE}"/>
              </a:ext>
            </a:extLst>
          </p:cNvPr>
          <p:cNvSpPr>
            <a:spLocks noChangeAspect="1"/>
          </p:cNvSpPr>
          <p:nvPr/>
        </p:nvSpPr>
        <p:spPr>
          <a:xfrm>
            <a:off x="4092600" y="2748590"/>
            <a:ext cx="860400" cy="860400"/>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619A0CA9-4C98-171C-C5B9-9830403E913F}"/>
              </a:ext>
            </a:extLst>
          </p:cNvPr>
          <p:cNvSpPr>
            <a:spLocks noGrp="1"/>
          </p:cNvSpPr>
          <p:nvPr>
            <p:ph type="sldNum" sz="quarter" idx="17"/>
          </p:nvPr>
        </p:nvSpPr>
        <p:spPr/>
        <p:txBody>
          <a:bodyPr/>
          <a:lstStyle/>
          <a:p>
            <a:fld id="{5A068BD1-017B-D645-8113-7734FBE32584}" type="slidenum">
              <a:rPr lang="en-US" smtClean="0"/>
              <a:pPr/>
              <a:t>5</a:t>
            </a:fld>
            <a:endParaRPr lang="en-US" sz="800"/>
          </a:p>
        </p:txBody>
      </p:sp>
      <p:sp>
        <p:nvSpPr>
          <p:cNvPr id="8" name="Footer Placeholder 7">
            <a:extLst>
              <a:ext uri="{FF2B5EF4-FFF2-40B4-BE49-F238E27FC236}">
                <a16:creationId xmlns:a16="http://schemas.microsoft.com/office/drawing/2014/main" id="{52525E98-D770-1768-AE65-CDC1CD4C32B1}"/>
              </a:ext>
            </a:extLst>
          </p:cNvPr>
          <p:cNvSpPr>
            <a:spLocks noGrp="1"/>
          </p:cNvSpPr>
          <p:nvPr>
            <p:ph type="ftr" sz="quarter" idx="3"/>
          </p:nvPr>
        </p:nvSpPr>
        <p:spPr/>
        <p:txBody>
          <a:bodyPr/>
          <a:lstStyle/>
          <a:p>
            <a:r>
              <a:rPr lang="en-GB" noProof="1"/>
              <a:t>This information is intended to provide general guidance and promote understanding.   |   Find out more at </a:t>
            </a:r>
            <a:r>
              <a:rPr lang="en-GB" sz="800" noProof="1">
                <a:hlinkClick r:id="rId3"/>
              </a:rPr>
              <a:t>www.crfi.govt.nz</a:t>
            </a:r>
            <a:endParaRPr lang="en-GB" noProof="1"/>
          </a:p>
        </p:txBody>
      </p:sp>
      <p:sp>
        <p:nvSpPr>
          <p:cNvPr id="6" name="Content Placeholder 5">
            <a:extLst>
              <a:ext uri="{FF2B5EF4-FFF2-40B4-BE49-F238E27FC236}">
                <a16:creationId xmlns:a16="http://schemas.microsoft.com/office/drawing/2014/main" id="{5FD1FC88-9BAE-1AF4-CBED-0C4955DB008A}"/>
              </a:ext>
            </a:extLst>
          </p:cNvPr>
          <p:cNvSpPr>
            <a:spLocks noGrp="1"/>
          </p:cNvSpPr>
          <p:nvPr>
            <p:ph sz="half" idx="19"/>
          </p:nvPr>
        </p:nvSpPr>
        <p:spPr>
          <a:xfrm>
            <a:off x="631825" y="3091426"/>
            <a:ext cx="4163810" cy="2648100"/>
          </a:xfrm>
          <a:prstGeom prst="roundRect">
            <a:avLst>
              <a:gd name="adj" fmla="val 7257"/>
            </a:avLst>
          </a:prstGeom>
        </p:spPr>
        <p:txBody>
          <a:bodyPr>
            <a:noAutofit/>
          </a:bodyPr>
          <a:lstStyle/>
          <a:p>
            <a:r>
              <a:rPr lang="en-GB" noProof="1"/>
              <a:t>Maintaining good governance practices</a:t>
            </a:r>
          </a:p>
          <a:p>
            <a:pPr lvl="2"/>
            <a:r>
              <a:rPr lang="en-GB" b="1" noProof="1"/>
              <a:t>Good governance practices are key to building a resilient community</a:t>
            </a:r>
            <a:r>
              <a:rPr lang="en-GB" noProof="1"/>
              <a:t> </a:t>
            </a:r>
            <a:r>
              <a:rPr lang="en-GB" b="1" noProof="1"/>
              <a:t>organisation.</a:t>
            </a:r>
          </a:p>
          <a:p>
            <a:pPr lvl="2"/>
            <a:r>
              <a:rPr lang="en-GB" noProof="1"/>
              <a:t>Transparency, accountability, and informed decision-making not only support effective management but also help reduce the risk of foreign interference. </a:t>
            </a:r>
          </a:p>
          <a:p>
            <a:pPr lvl="2"/>
            <a:r>
              <a:rPr lang="en-GB" noProof="1"/>
              <a:t>A strong board is one that works well together, stays connected to the community, and remains alert to emerging issues, such as foreign interference. By encouraging open dialogue and actively monitoring risks, boards are able to play a critical role in protecting their organisation.</a:t>
            </a:r>
            <a:endParaRPr lang="en-US"/>
          </a:p>
        </p:txBody>
      </p:sp>
      <p:sp>
        <p:nvSpPr>
          <p:cNvPr id="7" name="Content Placeholder 6">
            <a:extLst>
              <a:ext uri="{FF2B5EF4-FFF2-40B4-BE49-F238E27FC236}">
                <a16:creationId xmlns:a16="http://schemas.microsoft.com/office/drawing/2014/main" id="{5D5F0261-BE18-C8C0-A142-EA7176523D99}"/>
              </a:ext>
            </a:extLst>
          </p:cNvPr>
          <p:cNvSpPr>
            <a:spLocks noGrp="1"/>
          </p:cNvSpPr>
          <p:nvPr>
            <p:ph sz="half" idx="20"/>
          </p:nvPr>
        </p:nvSpPr>
        <p:spPr>
          <a:xfrm>
            <a:off x="5110367" y="3102929"/>
            <a:ext cx="4163810" cy="2629529"/>
          </a:xfrm>
          <a:prstGeom prst="roundRect">
            <a:avLst>
              <a:gd name="adj" fmla="val 7038"/>
            </a:avLst>
          </a:prstGeom>
        </p:spPr>
        <p:txBody>
          <a:bodyPr>
            <a:spAutoFit/>
          </a:bodyPr>
          <a:lstStyle/>
          <a:p>
            <a:r>
              <a:rPr lang="en-GB" noProof="1"/>
              <a:t>Staying vigilant is everyone’s role</a:t>
            </a:r>
          </a:p>
          <a:p>
            <a:pPr lvl="2"/>
            <a:r>
              <a:rPr lang="en-GB" b="1" noProof="1"/>
              <a:t>Protecting a community organisation from foreign interference </a:t>
            </a:r>
            <a:br>
              <a:rPr lang="en-GB" b="1" noProof="1"/>
            </a:br>
            <a:r>
              <a:rPr lang="en-GB" b="1" noProof="1"/>
              <a:t>isn’t the job of one person or role — it’s a shared responsibility. </a:t>
            </a:r>
          </a:p>
          <a:p>
            <a:pPr lvl="2"/>
            <a:r>
              <a:rPr lang="en-GB" noProof="1"/>
              <a:t>Whether you're on the board, part of staff, or a volunteer, staying alert </a:t>
            </a:r>
            <a:br>
              <a:rPr lang="en-GB" noProof="1"/>
            </a:br>
            <a:r>
              <a:rPr lang="en-GB" noProof="1"/>
              <a:t>to the risk of foreign interference is part of maintaining a strong, trusted organisation.</a:t>
            </a:r>
          </a:p>
          <a:p>
            <a:pPr lvl="2"/>
            <a:r>
              <a:rPr lang="en-GB" noProof="1"/>
              <a:t>Regular communication, asking questions, and sharing concerns help community organisations respond quickly and effectively to potential risks.</a:t>
            </a:r>
          </a:p>
          <a:p>
            <a:pPr lvl="2"/>
            <a:r>
              <a:rPr lang="en-GB" noProof="1"/>
              <a:t>This collective awareness strengthens the organisation’s ability to protect its mission and the communities it serves.</a:t>
            </a:r>
          </a:p>
        </p:txBody>
      </p:sp>
      <p:sp>
        <p:nvSpPr>
          <p:cNvPr id="10" name="Content Placeholder 9">
            <a:extLst>
              <a:ext uri="{FF2B5EF4-FFF2-40B4-BE49-F238E27FC236}">
                <a16:creationId xmlns:a16="http://schemas.microsoft.com/office/drawing/2014/main" id="{C4F17371-E7C3-257D-11AD-362407A04D51}"/>
              </a:ext>
            </a:extLst>
          </p:cNvPr>
          <p:cNvSpPr>
            <a:spLocks noGrp="1"/>
          </p:cNvSpPr>
          <p:nvPr>
            <p:ph sz="half" idx="21"/>
          </p:nvPr>
        </p:nvSpPr>
        <p:spPr>
          <a:xfrm>
            <a:off x="631825" y="989397"/>
            <a:ext cx="8642350" cy="1498557"/>
          </a:xfrm>
          <a:prstGeom prst="roundRect">
            <a:avLst>
              <a:gd name="adj" fmla="val 10703"/>
            </a:avLst>
          </a:prstGeom>
        </p:spPr>
        <p:txBody>
          <a:bodyPr>
            <a:spAutoFit/>
          </a:bodyPr>
          <a:lstStyle/>
          <a:p>
            <a:r>
              <a:rPr lang="en-GB" noProof="1"/>
              <a:t>Safeguarding your community organisation</a:t>
            </a:r>
          </a:p>
          <a:p>
            <a:pPr lvl="2"/>
            <a:r>
              <a:rPr lang="en-GB" noProof="1"/>
              <a:t>Community organisations often operate with limited resources and volunteer-led structures. Recognising the risks of foreign interference isn’t about taking on national security responsibilities — it’s about identifying any vulnerabilities and strengthening your organisation to protect your members and mission. Even in small, volunteer-led groups, simple practices such as discussing emerging risks, keeping records of decisions, and maintaining clear processes, roles, and responsibilities can make a difference in building resilience to foreign interference.</a:t>
            </a:r>
          </a:p>
        </p:txBody>
      </p:sp>
      <p:pic>
        <p:nvPicPr>
          <p:cNvPr id="2" name="Graphic 1">
            <a:extLst>
              <a:ext uri="{FF2B5EF4-FFF2-40B4-BE49-F238E27FC236}">
                <a16:creationId xmlns:a16="http://schemas.microsoft.com/office/drawing/2014/main" id="{4BA5FC54-0CD9-785F-5089-356537C8C839}"/>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312268" y="2965758"/>
            <a:ext cx="429086" cy="426064"/>
          </a:xfrm>
          <a:prstGeom prst="rect">
            <a:avLst/>
          </a:prstGeom>
        </p:spPr>
      </p:pic>
      <p:pic>
        <p:nvPicPr>
          <p:cNvPr id="13" name="Graphic 12">
            <a:extLst>
              <a:ext uri="{FF2B5EF4-FFF2-40B4-BE49-F238E27FC236}">
                <a16:creationId xmlns:a16="http://schemas.microsoft.com/office/drawing/2014/main" id="{1F608A6A-7C36-1DB2-6845-3F1FC5B2AB60}"/>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8771766" y="2912699"/>
            <a:ext cx="482975" cy="445823"/>
          </a:xfrm>
          <a:prstGeom prst="rect">
            <a:avLst/>
          </a:prstGeom>
        </p:spPr>
      </p:pic>
      <p:sp>
        <p:nvSpPr>
          <p:cNvPr id="15" name="Title 1">
            <a:extLst>
              <a:ext uri="{FF2B5EF4-FFF2-40B4-BE49-F238E27FC236}">
                <a16:creationId xmlns:a16="http://schemas.microsoft.com/office/drawing/2014/main" id="{7182CB87-C61E-CC44-FA33-20441FB9EA94}"/>
              </a:ext>
            </a:extLst>
          </p:cNvPr>
          <p:cNvSpPr txBox="1">
            <a:spLocks noChangeAspect="1"/>
          </p:cNvSpPr>
          <p:nvPr/>
        </p:nvSpPr>
        <p:spPr>
          <a:xfrm>
            <a:off x="631825" y="260350"/>
            <a:ext cx="7618096" cy="459172"/>
          </a:xfrm>
          <a:prstGeom prst="roundRect">
            <a:avLst>
              <a:gd name="adj" fmla="val 14843"/>
            </a:avLst>
          </a:prstGeom>
          <a:solidFill>
            <a:schemeClr val="tx2"/>
          </a:solidFill>
        </p:spPr>
        <p:txBody>
          <a:bodyPr vert="horz" wrap="square" lIns="144000" tIns="72000" rIns="144000" bIns="72000" rtlCol="0" anchor="ctr" anchorCtr="0">
            <a:spAutoFit/>
          </a:bodyPr>
          <a:lstStyle>
            <a:lvl1pPr algn="l" defTabSz="914400" rtl="0" eaLnBrk="1" latinLnBrk="0" hangingPunct="1">
              <a:lnSpc>
                <a:spcPct val="100000"/>
              </a:lnSpc>
              <a:spcBef>
                <a:spcPct val="0"/>
              </a:spcBef>
              <a:buNone/>
              <a:defRPr sz="2000" b="1" i="0" kern="1200">
                <a:solidFill>
                  <a:schemeClr val="bg1"/>
                </a:solidFill>
                <a:latin typeface="Acumin Pro" panose="020B0504020202020204" pitchFamily="34" charset="77"/>
                <a:ea typeface="+mj-ea"/>
                <a:cs typeface="+mj-cs"/>
              </a:defRPr>
            </a:lvl1pPr>
          </a:lstStyle>
          <a:p>
            <a:r>
              <a:rPr lang="en-GB" sz="1800" noProof="1"/>
              <a:t>Keeping your community organisation safe from foreign interference </a:t>
            </a:r>
            <a:endParaRPr lang="en-US" sz="1800"/>
          </a:p>
        </p:txBody>
      </p:sp>
    </p:spTree>
    <p:extLst>
      <p:ext uri="{BB962C8B-B14F-4D97-AF65-F5344CB8AC3E}">
        <p14:creationId xmlns:p14="http://schemas.microsoft.com/office/powerpoint/2010/main" val="8339812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6AA4750-D0FA-59B5-2153-17F4ECCBEE71}"/>
              </a:ext>
            </a:extLst>
          </p:cNvPr>
          <p:cNvSpPr>
            <a:spLocks noGrp="1"/>
          </p:cNvSpPr>
          <p:nvPr>
            <p:ph sz="half" idx="1"/>
          </p:nvPr>
        </p:nvSpPr>
        <p:spPr>
          <a:xfrm>
            <a:off x="1090309" y="2016177"/>
            <a:ext cx="3705328" cy="4005211"/>
          </a:xfrm>
        </p:spPr>
        <p:txBody>
          <a:bodyPr/>
          <a:lstStyle/>
          <a:p>
            <a:pPr lvl="2">
              <a:spcBef>
                <a:spcPts val="630"/>
              </a:spcBef>
              <a:spcAft>
                <a:spcPts val="630"/>
              </a:spcAft>
            </a:pPr>
            <a:r>
              <a:rPr lang="en-GB" b="1" noProof="1"/>
              <a:t>Know your organisation’s value. </a:t>
            </a:r>
            <a:r>
              <a:rPr lang="en-GB" noProof="1"/>
              <a:t>Consider what aspects of your community organisation might attract interest from foreign state actors — such as your influence, connections with communities and decision-makers, and access to important or sensitive information.</a:t>
            </a:r>
          </a:p>
          <a:p>
            <a:pPr lvl="2">
              <a:spcBef>
                <a:spcPts val="630"/>
              </a:spcBef>
              <a:spcAft>
                <a:spcPts val="630"/>
              </a:spcAft>
            </a:pPr>
            <a:r>
              <a:rPr lang="en-GB" b="1" noProof="1"/>
              <a:t>Assess your organisation’s risk of foreign interference by </a:t>
            </a:r>
            <a:br>
              <a:rPr lang="en-GB" b="1" noProof="1"/>
            </a:br>
            <a:r>
              <a:rPr lang="en-GB" b="1" noProof="1"/>
              <a:t>identifying which people, information, or activities might be targeted. </a:t>
            </a:r>
            <a:br>
              <a:rPr lang="en-GB" b="1" noProof="1"/>
            </a:br>
            <a:r>
              <a:rPr lang="en-GB" noProof="1"/>
              <a:t>Use a </a:t>
            </a:r>
            <a:r>
              <a:rPr lang="en-GB" noProof="1">
                <a:hlinkClick r:id="rId2"/>
              </a:rPr>
              <a:t>risk register</a:t>
            </a:r>
            <a:r>
              <a:rPr lang="en-GB" noProof="1"/>
              <a:t> to help guide this process.</a:t>
            </a:r>
            <a:br>
              <a:rPr lang="en-GB" noProof="1"/>
            </a:br>
            <a:endParaRPr lang="en-GB" noProof="1"/>
          </a:p>
          <a:p>
            <a:pPr lvl="2">
              <a:spcBef>
                <a:spcPts val="630"/>
              </a:spcBef>
              <a:spcAft>
                <a:spcPts val="630"/>
              </a:spcAft>
            </a:pPr>
            <a:r>
              <a:rPr lang="en-GB" b="1" noProof="1"/>
              <a:t>Make sure all board members, staff, and volunteers understand what foreign interference is, </a:t>
            </a:r>
            <a:r>
              <a:rPr lang="en-GB" noProof="1"/>
              <a:t>how to recognise its potential risks, and how it could affect your community organisation. </a:t>
            </a:r>
            <a:br>
              <a:rPr lang="en-GB" noProof="1"/>
            </a:br>
            <a:r>
              <a:rPr lang="en-GB" b="1" noProof="1"/>
              <a:t>See</a:t>
            </a:r>
            <a:r>
              <a:rPr lang="en-GB" noProof="1"/>
              <a:t> </a:t>
            </a:r>
            <a:r>
              <a:rPr lang="en-GB" noProof="1">
                <a:hlinkClick r:id="rId3"/>
              </a:rPr>
              <a:t>Information about foreign interference</a:t>
            </a:r>
            <a:endParaRPr lang="en-GB" noProof="1"/>
          </a:p>
          <a:p>
            <a:pPr lvl="2">
              <a:spcBef>
                <a:spcPts val="630"/>
              </a:spcBef>
              <a:spcAft>
                <a:spcPts val="630"/>
              </a:spcAft>
            </a:pPr>
            <a:r>
              <a:rPr lang="en-GB" b="1" noProof="1"/>
              <a:t>Have clear and comprehensive policies </a:t>
            </a:r>
            <a:r>
              <a:rPr lang="en-GB" noProof="1"/>
              <a:t>that set out how your organisation operates and makes decisions. This promotes transparency and consistency in how your organisation operates. </a:t>
            </a:r>
            <a:br>
              <a:rPr lang="en-GB" noProof="1"/>
            </a:br>
            <a:r>
              <a:rPr lang="en-GB" b="1" noProof="1"/>
              <a:t>See</a:t>
            </a:r>
            <a:r>
              <a:rPr lang="en-GB" noProof="1"/>
              <a:t> </a:t>
            </a:r>
            <a:r>
              <a:rPr lang="en-GB" noProof="1">
                <a:hlinkClick r:id="rId4" action="ppaction://hlinksldjump"/>
              </a:rPr>
              <a:t>Policy Health Check</a:t>
            </a:r>
            <a:endParaRPr lang="en-GB" noProof="1"/>
          </a:p>
          <a:p>
            <a:pPr lvl="2">
              <a:spcBef>
                <a:spcPts val="630"/>
              </a:spcBef>
              <a:spcAft>
                <a:spcPts val="630"/>
              </a:spcAft>
            </a:pPr>
            <a:r>
              <a:rPr lang="en-GB" b="1" noProof="1"/>
              <a:t>Have a clear and comprehensive </a:t>
            </a:r>
            <a:r>
              <a:rPr lang="en-GB" noProof="1">
                <a:hlinkClick r:id="rId5"/>
              </a:rPr>
              <a:t>Code of Conduct</a:t>
            </a:r>
            <a:r>
              <a:rPr lang="en-GB" noProof="1"/>
              <a:t> to guide governance, employees and volunteers to maintain integrity and adhere to your internal policies. </a:t>
            </a:r>
            <a:r>
              <a:rPr lang="en-GB" b="1" noProof="1"/>
              <a:t>See</a:t>
            </a:r>
            <a:r>
              <a:rPr lang="en-GB" noProof="1"/>
              <a:t> </a:t>
            </a:r>
            <a:r>
              <a:rPr lang="en-GB" noProof="1">
                <a:hlinkClick r:id="rId4" action="ppaction://hlinksldjump"/>
              </a:rPr>
              <a:t>Policy Health Check</a:t>
            </a:r>
            <a:endParaRPr lang="en-GB" noProof="1"/>
          </a:p>
          <a:p>
            <a:pPr>
              <a:spcBef>
                <a:spcPts val="630"/>
              </a:spcBef>
              <a:spcAft>
                <a:spcPts val="630"/>
              </a:spcAft>
            </a:pPr>
            <a:endParaRPr lang="en-US"/>
          </a:p>
          <a:p>
            <a:pPr>
              <a:spcBef>
                <a:spcPts val="630"/>
              </a:spcBef>
              <a:spcAft>
                <a:spcPts val="630"/>
              </a:spcAft>
            </a:pPr>
            <a:endParaRPr lang="en-US"/>
          </a:p>
        </p:txBody>
      </p:sp>
      <p:sp>
        <p:nvSpPr>
          <p:cNvPr id="3" name="Content Placeholder 2">
            <a:extLst>
              <a:ext uri="{FF2B5EF4-FFF2-40B4-BE49-F238E27FC236}">
                <a16:creationId xmlns:a16="http://schemas.microsoft.com/office/drawing/2014/main" id="{B7288407-0271-3638-99A4-E82B2A0F6737}"/>
              </a:ext>
            </a:extLst>
          </p:cNvPr>
          <p:cNvSpPr>
            <a:spLocks noGrp="1"/>
          </p:cNvSpPr>
          <p:nvPr>
            <p:ph sz="half" idx="2"/>
          </p:nvPr>
        </p:nvSpPr>
        <p:spPr>
          <a:xfrm>
            <a:off x="5568846" y="2016177"/>
            <a:ext cx="3705328" cy="4005211"/>
          </a:xfrm>
        </p:spPr>
        <p:txBody>
          <a:bodyPr/>
          <a:lstStyle/>
          <a:p>
            <a:pPr lvl="2">
              <a:spcBef>
                <a:spcPts val="630"/>
              </a:spcBef>
              <a:spcAft>
                <a:spcPts val="630"/>
              </a:spcAft>
            </a:pPr>
            <a:r>
              <a:rPr lang="en-GB" noProof="1"/>
              <a:t>Encourage a culture </a:t>
            </a:r>
            <a:r>
              <a:rPr lang="en-GB" b="1" noProof="1"/>
              <a:t>where vigilance and questioning unusual behaviour are part of everyday practice</a:t>
            </a:r>
            <a:r>
              <a:rPr lang="en-GB" noProof="1"/>
              <a:t>. If something feels off, </a:t>
            </a:r>
            <a:br>
              <a:rPr lang="en-GB" noProof="1"/>
            </a:br>
            <a:r>
              <a:rPr lang="en-GB" noProof="1"/>
              <a:t>trust your instincts and tell someone.</a:t>
            </a:r>
          </a:p>
          <a:p>
            <a:pPr lvl="2">
              <a:spcBef>
                <a:spcPts val="630"/>
              </a:spcBef>
              <a:spcAft>
                <a:spcPts val="630"/>
              </a:spcAft>
            </a:pPr>
            <a:br>
              <a:rPr lang="en-GB" b="1" noProof="1"/>
            </a:br>
            <a:r>
              <a:rPr lang="en-GB" b="1" noProof="1"/>
              <a:t>Check decisions, partnerships, and funding opportunities against your organisation’s values, strategy and priorities </a:t>
            </a:r>
            <a:r>
              <a:rPr lang="en-GB" noProof="1"/>
              <a:t>to help your organisation maintain a clear direction in its decisions, activities, and partnerships.</a:t>
            </a:r>
          </a:p>
          <a:p>
            <a:pPr lvl="2">
              <a:spcBef>
                <a:spcPts val="630"/>
              </a:spcBef>
              <a:spcAft>
                <a:spcPts val="630"/>
              </a:spcAft>
            </a:pPr>
            <a:r>
              <a:rPr lang="en-GB" noProof="1"/>
              <a:t>Have clear </a:t>
            </a:r>
            <a:r>
              <a:rPr lang="en-GB" b="1" noProof="1"/>
              <a:t>policies for managing stakeholder relationships, donations and funding. </a:t>
            </a:r>
            <a:r>
              <a:rPr lang="en-GB" noProof="1"/>
              <a:t>Make sure all board members and staff are aware of them and document any new relationships or contributions.</a:t>
            </a:r>
            <a:br>
              <a:rPr lang="en-GB" noProof="1"/>
            </a:br>
            <a:endParaRPr lang="en-GB" noProof="1"/>
          </a:p>
          <a:p>
            <a:pPr lvl="2">
              <a:spcBef>
                <a:spcPts val="630"/>
              </a:spcBef>
              <a:spcAft>
                <a:spcPts val="630"/>
              </a:spcAft>
            </a:pPr>
            <a:r>
              <a:rPr lang="en-GB" b="1" noProof="1"/>
              <a:t>Scrutinise all donations, grants, funding and offers of support </a:t>
            </a:r>
            <a:r>
              <a:rPr lang="en-GB" noProof="1"/>
              <a:t>to minimise the risk of inappropriate obligations, influence, expectations, </a:t>
            </a:r>
            <a:br>
              <a:rPr lang="en-GB" noProof="1"/>
            </a:br>
            <a:r>
              <a:rPr lang="en-GB" noProof="1"/>
              <a:t>or pressure being attached to them. </a:t>
            </a:r>
            <a:br>
              <a:rPr lang="en-GB" noProof="1"/>
            </a:br>
            <a:r>
              <a:rPr lang="en-GB" b="1" noProof="1"/>
              <a:t>See</a:t>
            </a:r>
            <a:r>
              <a:rPr lang="en-GB" noProof="1"/>
              <a:t> </a:t>
            </a:r>
            <a:r>
              <a:rPr lang="en-GB" noProof="1">
                <a:hlinkClick r:id="rId6" action="ppaction://hlinksldjump"/>
              </a:rPr>
              <a:t>Checklist: Gifts, funding and donations</a:t>
            </a:r>
            <a:endParaRPr lang="en-GB" noProof="1"/>
          </a:p>
          <a:p>
            <a:pPr lvl="2">
              <a:spcBef>
                <a:spcPts val="630"/>
              </a:spcBef>
              <a:spcAft>
                <a:spcPts val="630"/>
              </a:spcAft>
            </a:pPr>
            <a:r>
              <a:rPr lang="en-GB" b="1" noProof="1"/>
              <a:t>Ensure IT and cyber security systems and policies are up to date</a:t>
            </a:r>
            <a:r>
              <a:rPr lang="en-GB" noProof="1"/>
              <a:t>, to help keep your systems and information protected from potential threats. </a:t>
            </a:r>
            <a:r>
              <a:rPr lang="en-GB" b="1" noProof="1"/>
              <a:t>See</a:t>
            </a:r>
            <a:r>
              <a:rPr lang="en-GB" noProof="1"/>
              <a:t> </a:t>
            </a:r>
            <a:r>
              <a:rPr lang="en-GB" noProof="1">
                <a:hlinkClick r:id="rId7" action="ppaction://hlinksldjump"/>
              </a:rPr>
              <a:t>Key practices for strengthening IT and device security</a:t>
            </a:r>
            <a:endParaRPr lang="en-GB" noProof="1"/>
          </a:p>
          <a:p>
            <a:pPr>
              <a:spcBef>
                <a:spcPts val="630"/>
              </a:spcBef>
              <a:spcAft>
                <a:spcPts val="630"/>
              </a:spcAft>
            </a:pPr>
            <a:endParaRPr lang="en-US"/>
          </a:p>
        </p:txBody>
      </p:sp>
      <p:sp>
        <p:nvSpPr>
          <p:cNvPr id="4" name="Slide Number Placeholder 3">
            <a:extLst>
              <a:ext uri="{FF2B5EF4-FFF2-40B4-BE49-F238E27FC236}">
                <a16:creationId xmlns:a16="http://schemas.microsoft.com/office/drawing/2014/main" id="{D4CF3A58-EE51-59AC-F848-68724D051BBC}"/>
              </a:ext>
            </a:extLst>
          </p:cNvPr>
          <p:cNvSpPr>
            <a:spLocks noGrp="1"/>
          </p:cNvSpPr>
          <p:nvPr>
            <p:ph type="sldNum" sz="quarter" idx="11"/>
          </p:nvPr>
        </p:nvSpPr>
        <p:spPr/>
        <p:txBody>
          <a:bodyPr/>
          <a:lstStyle/>
          <a:p>
            <a:fld id="{5A068BD1-017B-D645-8113-7734FBE32584}" type="slidenum">
              <a:rPr lang="en-US" smtClean="0"/>
              <a:pPr/>
              <a:t>6</a:t>
            </a:fld>
            <a:endParaRPr lang="en-US" sz="800"/>
          </a:p>
        </p:txBody>
      </p:sp>
      <p:sp>
        <p:nvSpPr>
          <p:cNvPr id="5" name="Content Placeholder 4">
            <a:extLst>
              <a:ext uri="{FF2B5EF4-FFF2-40B4-BE49-F238E27FC236}">
                <a16:creationId xmlns:a16="http://schemas.microsoft.com/office/drawing/2014/main" id="{94A65E23-D678-18A9-C314-24AA531CAA46}"/>
              </a:ext>
            </a:extLst>
          </p:cNvPr>
          <p:cNvSpPr>
            <a:spLocks noGrp="1"/>
          </p:cNvSpPr>
          <p:nvPr>
            <p:ph sz="half" idx="15"/>
          </p:nvPr>
        </p:nvSpPr>
        <p:spPr>
          <a:xfrm>
            <a:off x="631827" y="1268413"/>
            <a:ext cx="8642348" cy="484099"/>
          </a:xfrm>
        </p:spPr>
        <p:txBody>
          <a:bodyPr/>
          <a:lstStyle/>
          <a:p>
            <a:r>
              <a:rPr lang="en-GB" noProof="1"/>
              <a:t>As leaders, you play a key role in guiding your organisation to withstand foreign interference. </a:t>
            </a:r>
            <a:br>
              <a:rPr lang="en-GB" noProof="1"/>
            </a:br>
            <a:r>
              <a:rPr lang="en-GB" noProof="1"/>
              <a:t>Here are some key actions you can take:</a:t>
            </a:r>
          </a:p>
          <a:p>
            <a:endParaRPr lang="en-US"/>
          </a:p>
        </p:txBody>
      </p:sp>
      <p:sp>
        <p:nvSpPr>
          <p:cNvPr id="6" name="Footer Placeholder 5">
            <a:extLst>
              <a:ext uri="{FF2B5EF4-FFF2-40B4-BE49-F238E27FC236}">
                <a16:creationId xmlns:a16="http://schemas.microsoft.com/office/drawing/2014/main" id="{3CE78923-EEBD-EDE3-BC6B-7132624AEEF4}"/>
              </a:ext>
            </a:extLst>
          </p:cNvPr>
          <p:cNvSpPr>
            <a:spLocks noGrp="1"/>
          </p:cNvSpPr>
          <p:nvPr>
            <p:ph type="ftr" sz="quarter" idx="3"/>
          </p:nvPr>
        </p:nvSpPr>
        <p:spPr/>
        <p:txBody>
          <a:bodyPr/>
          <a:lstStyle/>
          <a:p>
            <a:pPr>
              <a:lnSpc>
                <a:spcPts val="1160"/>
              </a:lnSpc>
            </a:pPr>
            <a:r>
              <a:rPr lang="en-GB" b="1" noProof="1"/>
              <a:t>Organisations are required to comply with relevant New Zealand legislation, such as the Charities Act 2005 and the Incorporated Societies Act 2022.</a:t>
            </a:r>
            <a:endParaRPr lang="en-US"/>
          </a:p>
          <a:p>
            <a:pPr>
              <a:lnSpc>
                <a:spcPts val="1160"/>
              </a:lnSpc>
            </a:pPr>
            <a:r>
              <a:rPr lang="en-GB" noProof="1"/>
              <a:t>This information is intended to provide general guidance and promote understanding.   |   Find out more at </a:t>
            </a:r>
            <a:r>
              <a:rPr lang="en-GB" sz="800" noProof="1">
                <a:hlinkClick r:id="rId8"/>
              </a:rPr>
              <a:t>www.crfi.govt.nz</a:t>
            </a:r>
            <a:endParaRPr lang="en-GB" noProof="1"/>
          </a:p>
        </p:txBody>
      </p:sp>
      <p:sp>
        <p:nvSpPr>
          <p:cNvPr id="7" name="Title 6">
            <a:extLst>
              <a:ext uri="{FF2B5EF4-FFF2-40B4-BE49-F238E27FC236}">
                <a16:creationId xmlns:a16="http://schemas.microsoft.com/office/drawing/2014/main" id="{DF27DEE4-4549-B3A8-9037-4033F543A543}"/>
              </a:ext>
            </a:extLst>
          </p:cNvPr>
          <p:cNvSpPr>
            <a:spLocks noGrp="1"/>
          </p:cNvSpPr>
          <p:nvPr>
            <p:ph type="title"/>
          </p:nvPr>
        </p:nvSpPr>
        <p:spPr>
          <a:xfrm>
            <a:off x="631825" y="272559"/>
            <a:ext cx="8642350" cy="470327"/>
          </a:xfrm>
        </p:spPr>
        <p:txBody>
          <a:bodyPr/>
          <a:lstStyle/>
          <a:p>
            <a:r>
              <a:rPr lang="en-GB" noProof="1"/>
              <a:t>Key actions for guiding your organisation</a:t>
            </a:r>
            <a:br>
              <a:rPr lang="en-GB" noProof="1"/>
            </a:br>
            <a:r>
              <a:rPr lang="en-GB" b="0" noProof="1"/>
              <a:t>Checklist for leaders</a:t>
            </a:r>
            <a:br>
              <a:rPr lang="en-GB" noProof="1"/>
            </a:br>
            <a:endParaRPr lang="en-US"/>
          </a:p>
        </p:txBody>
      </p:sp>
      <p:grpSp>
        <p:nvGrpSpPr>
          <p:cNvPr id="9" name="Group 8">
            <a:extLst>
              <a:ext uri="{FF2B5EF4-FFF2-40B4-BE49-F238E27FC236}">
                <a16:creationId xmlns:a16="http://schemas.microsoft.com/office/drawing/2014/main" id="{D83352DF-5687-5A38-DC9D-01D51442E901}"/>
              </a:ext>
            </a:extLst>
          </p:cNvPr>
          <p:cNvGrpSpPr/>
          <p:nvPr/>
        </p:nvGrpSpPr>
        <p:grpSpPr>
          <a:xfrm>
            <a:off x="634884" y="2049852"/>
            <a:ext cx="4766565" cy="3530908"/>
            <a:chOff x="634884" y="2214087"/>
            <a:chExt cx="4766565" cy="3530908"/>
          </a:xfrm>
        </p:grpSpPr>
        <p:pic>
          <p:nvPicPr>
            <p:cNvPr id="10" name="Graphic 9">
              <a:extLst>
                <a:ext uri="{FF2B5EF4-FFF2-40B4-BE49-F238E27FC236}">
                  <a16:creationId xmlns:a16="http://schemas.microsoft.com/office/drawing/2014/main" id="{92258FF0-7DC5-5F51-59D4-A8D59EBB3E0A}"/>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34884" y="2214087"/>
              <a:ext cx="301086" cy="276999"/>
            </a:xfrm>
            <a:prstGeom prst="rect">
              <a:avLst/>
            </a:prstGeom>
          </p:spPr>
        </p:pic>
        <p:pic>
          <p:nvPicPr>
            <p:cNvPr id="11" name="Graphic 10">
              <a:extLst>
                <a:ext uri="{FF2B5EF4-FFF2-40B4-BE49-F238E27FC236}">
                  <a16:creationId xmlns:a16="http://schemas.microsoft.com/office/drawing/2014/main" id="{0810EF36-4354-A5A8-7881-BB5D81117F7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34884" y="3024285"/>
              <a:ext cx="301086" cy="276999"/>
            </a:xfrm>
            <a:prstGeom prst="rect">
              <a:avLst/>
            </a:prstGeom>
          </p:spPr>
        </p:pic>
        <p:pic>
          <p:nvPicPr>
            <p:cNvPr id="12" name="Graphic 11">
              <a:extLst>
                <a:ext uri="{FF2B5EF4-FFF2-40B4-BE49-F238E27FC236}">
                  <a16:creationId xmlns:a16="http://schemas.microsoft.com/office/drawing/2014/main" id="{6C4B5A59-D0DD-C1AB-7FE8-6A1C7DA074A3}"/>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34884" y="3843696"/>
              <a:ext cx="301086" cy="276999"/>
            </a:xfrm>
            <a:prstGeom prst="rect">
              <a:avLst/>
            </a:prstGeom>
          </p:spPr>
        </p:pic>
        <p:pic>
          <p:nvPicPr>
            <p:cNvPr id="13" name="Graphic 12">
              <a:extLst>
                <a:ext uri="{FF2B5EF4-FFF2-40B4-BE49-F238E27FC236}">
                  <a16:creationId xmlns:a16="http://schemas.microsoft.com/office/drawing/2014/main" id="{3581E86A-BDF5-57E0-E1CA-A4C414D644CC}"/>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40980" y="4648585"/>
              <a:ext cx="301086" cy="276999"/>
            </a:xfrm>
            <a:prstGeom prst="rect">
              <a:avLst/>
            </a:prstGeom>
          </p:spPr>
        </p:pic>
        <p:pic>
          <p:nvPicPr>
            <p:cNvPr id="14" name="Graphic 13">
              <a:extLst>
                <a:ext uri="{FF2B5EF4-FFF2-40B4-BE49-F238E27FC236}">
                  <a16:creationId xmlns:a16="http://schemas.microsoft.com/office/drawing/2014/main" id="{5281AB63-A9C7-C78E-D09C-265EB7728ADE}"/>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34884" y="5467996"/>
              <a:ext cx="301086" cy="276999"/>
            </a:xfrm>
            <a:prstGeom prst="rect">
              <a:avLst/>
            </a:prstGeom>
          </p:spPr>
        </p:pic>
        <p:pic>
          <p:nvPicPr>
            <p:cNvPr id="15" name="Graphic 14">
              <a:extLst>
                <a:ext uri="{FF2B5EF4-FFF2-40B4-BE49-F238E27FC236}">
                  <a16:creationId xmlns:a16="http://schemas.microsoft.com/office/drawing/2014/main" id="{0A383477-377F-510B-F96B-5E90AD23ADFB}"/>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100363" y="2214087"/>
              <a:ext cx="301086" cy="276999"/>
            </a:xfrm>
            <a:prstGeom prst="rect">
              <a:avLst/>
            </a:prstGeom>
          </p:spPr>
        </p:pic>
        <p:pic>
          <p:nvPicPr>
            <p:cNvPr id="22" name="Graphic 21">
              <a:extLst>
                <a:ext uri="{FF2B5EF4-FFF2-40B4-BE49-F238E27FC236}">
                  <a16:creationId xmlns:a16="http://schemas.microsoft.com/office/drawing/2014/main" id="{8B371A3C-05FE-44C1-52FD-0EFD9974BF34}"/>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100363" y="3020274"/>
              <a:ext cx="301086" cy="276999"/>
            </a:xfrm>
            <a:prstGeom prst="rect">
              <a:avLst/>
            </a:prstGeom>
          </p:spPr>
        </p:pic>
        <p:pic>
          <p:nvPicPr>
            <p:cNvPr id="23" name="Graphic 22">
              <a:extLst>
                <a:ext uri="{FF2B5EF4-FFF2-40B4-BE49-F238E27FC236}">
                  <a16:creationId xmlns:a16="http://schemas.microsoft.com/office/drawing/2014/main" id="{BC15A4D6-2F1C-2AA5-5747-3A4A181C11A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100363" y="3841042"/>
              <a:ext cx="301086" cy="276999"/>
            </a:xfrm>
            <a:prstGeom prst="rect">
              <a:avLst/>
            </a:prstGeom>
          </p:spPr>
        </p:pic>
        <p:pic>
          <p:nvPicPr>
            <p:cNvPr id="24" name="Graphic 23">
              <a:extLst>
                <a:ext uri="{FF2B5EF4-FFF2-40B4-BE49-F238E27FC236}">
                  <a16:creationId xmlns:a16="http://schemas.microsoft.com/office/drawing/2014/main" id="{672E1F2B-C73D-8554-4DAB-43070396B7CD}"/>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100363" y="5467996"/>
              <a:ext cx="301086" cy="276999"/>
            </a:xfrm>
            <a:prstGeom prst="rect">
              <a:avLst/>
            </a:prstGeom>
          </p:spPr>
        </p:pic>
        <p:pic>
          <p:nvPicPr>
            <p:cNvPr id="27" name="Graphic 26">
              <a:extLst>
                <a:ext uri="{FF2B5EF4-FFF2-40B4-BE49-F238E27FC236}">
                  <a16:creationId xmlns:a16="http://schemas.microsoft.com/office/drawing/2014/main" id="{091D2C91-16BA-8045-1F8F-F2951F3D85FA}"/>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100363" y="4646193"/>
              <a:ext cx="301086" cy="276999"/>
            </a:xfrm>
            <a:prstGeom prst="rect">
              <a:avLst/>
            </a:prstGeom>
          </p:spPr>
        </p:pic>
      </p:grpSp>
      <p:sp>
        <p:nvSpPr>
          <p:cNvPr id="20" name="Rectangle 19">
            <a:extLst>
              <a:ext uri="{FF2B5EF4-FFF2-40B4-BE49-F238E27FC236}">
                <a16:creationId xmlns:a16="http://schemas.microsoft.com/office/drawing/2014/main" id="{B3A9BBC1-1809-239A-1787-EF3E7598BB9F}"/>
              </a:ext>
              <a:ext uri="{C183D7F6-B498-43B3-948B-1728B52AA6E4}">
                <adec:decorative xmlns:adec="http://schemas.microsoft.com/office/drawing/2017/decorative" val="1"/>
              </a:ext>
            </a:extLst>
          </p:cNvPr>
          <p:cNvSpPr/>
          <p:nvPr/>
        </p:nvSpPr>
        <p:spPr>
          <a:xfrm>
            <a:off x="10177956" y="2387318"/>
            <a:ext cx="1041682" cy="1041682"/>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noProof="1">
                <a:latin typeface="Acumin Pro" panose="020B0504020202020204" pitchFamily="34" charset="77"/>
              </a:rPr>
              <a:t>Spacing adjusted</a:t>
            </a:r>
          </a:p>
        </p:txBody>
      </p:sp>
    </p:spTree>
    <p:extLst>
      <p:ext uri="{BB962C8B-B14F-4D97-AF65-F5344CB8AC3E}">
        <p14:creationId xmlns:p14="http://schemas.microsoft.com/office/powerpoint/2010/main" val="1343316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Oval 20">
            <a:extLst>
              <a:ext uri="{FF2B5EF4-FFF2-40B4-BE49-F238E27FC236}">
                <a16:creationId xmlns:a16="http://schemas.microsoft.com/office/drawing/2014/main" id="{669BE02E-B3B9-C6FA-DA84-E31E748C346A}"/>
              </a:ext>
            </a:extLst>
          </p:cNvPr>
          <p:cNvSpPr>
            <a:spLocks noChangeAspect="1"/>
          </p:cNvSpPr>
          <p:nvPr/>
        </p:nvSpPr>
        <p:spPr>
          <a:xfrm>
            <a:off x="2648004" y="1814557"/>
            <a:ext cx="860400" cy="860400"/>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42465E4E-EC92-E5F7-C47F-C8F9349DF851}"/>
              </a:ext>
            </a:extLst>
          </p:cNvPr>
          <p:cNvSpPr>
            <a:spLocks noChangeAspect="1"/>
          </p:cNvSpPr>
          <p:nvPr/>
        </p:nvSpPr>
        <p:spPr>
          <a:xfrm>
            <a:off x="8559800" y="1822299"/>
            <a:ext cx="860400" cy="860400"/>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D71F88D6-2E9F-D188-841F-FF1A2E7C44AF}"/>
              </a:ext>
            </a:extLst>
          </p:cNvPr>
          <p:cNvSpPr>
            <a:spLocks noChangeAspect="1"/>
          </p:cNvSpPr>
          <p:nvPr/>
        </p:nvSpPr>
        <p:spPr>
          <a:xfrm>
            <a:off x="5618574" y="1814557"/>
            <a:ext cx="860400" cy="860400"/>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299D86D6-0FC3-C336-4E71-8F58CD7E2116}"/>
              </a:ext>
            </a:extLst>
          </p:cNvPr>
          <p:cNvSpPr>
            <a:spLocks noGrp="1"/>
          </p:cNvSpPr>
          <p:nvPr>
            <p:ph type="sldNum" sz="quarter" idx="11"/>
          </p:nvPr>
        </p:nvSpPr>
        <p:spPr/>
        <p:txBody>
          <a:bodyPr/>
          <a:lstStyle/>
          <a:p>
            <a:fld id="{5A068BD1-017B-D645-8113-7734FBE32584}" type="slidenum">
              <a:rPr lang="en-US" smtClean="0"/>
              <a:pPr/>
              <a:t>7</a:t>
            </a:fld>
            <a:endParaRPr lang="en-US" sz="800"/>
          </a:p>
        </p:txBody>
      </p:sp>
      <p:sp>
        <p:nvSpPr>
          <p:cNvPr id="6" name="Content Placeholder 5">
            <a:extLst>
              <a:ext uri="{FF2B5EF4-FFF2-40B4-BE49-F238E27FC236}">
                <a16:creationId xmlns:a16="http://schemas.microsoft.com/office/drawing/2014/main" id="{2D670F29-ED39-C825-89E1-6746BA9D35A5}"/>
              </a:ext>
            </a:extLst>
          </p:cNvPr>
          <p:cNvSpPr>
            <a:spLocks noGrp="1"/>
          </p:cNvSpPr>
          <p:nvPr>
            <p:ph sz="half" idx="1"/>
          </p:nvPr>
        </p:nvSpPr>
        <p:spPr>
          <a:xfrm>
            <a:off x="633600" y="2158713"/>
            <a:ext cx="2730759" cy="3951239"/>
          </a:xfrm>
        </p:spPr>
        <p:txBody>
          <a:bodyPr>
            <a:noAutofit/>
          </a:bodyPr>
          <a:lstStyle/>
          <a:p>
            <a:pPr>
              <a:spcAft>
                <a:spcPts val="800"/>
              </a:spcAft>
            </a:pPr>
            <a:r>
              <a:rPr lang="en-GB"/>
              <a:t>Speak up early</a:t>
            </a:r>
          </a:p>
          <a:p>
            <a:pPr lvl="3">
              <a:spcAft>
                <a:spcPts val="200"/>
              </a:spcAft>
              <a:buFont typeface="Wingdings" pitchFamily="2" charset="2"/>
              <a:buChar char="q"/>
            </a:pPr>
            <a:r>
              <a:rPr lang="en-GB"/>
              <a:t>If something doesn’t seem right — even if you're unsure.</a:t>
            </a:r>
          </a:p>
          <a:p>
            <a:pPr lvl="3">
              <a:spcAft>
                <a:spcPts val="200"/>
              </a:spcAft>
              <a:buFont typeface="Wingdings" pitchFamily="2" charset="2"/>
              <a:buChar char="q"/>
            </a:pPr>
            <a:r>
              <a:rPr lang="en-GB"/>
              <a:t>About unusual or overly generous offers </a:t>
            </a:r>
            <a:br>
              <a:rPr lang="en-GB"/>
            </a:br>
            <a:r>
              <a:rPr lang="en-GB"/>
              <a:t>of funding, gifts, or donations.</a:t>
            </a:r>
          </a:p>
          <a:p>
            <a:pPr lvl="3">
              <a:spcAft>
                <a:spcPts val="200"/>
              </a:spcAft>
              <a:buFont typeface="Wingdings" pitchFamily="2" charset="2"/>
              <a:buChar char="q"/>
            </a:pPr>
            <a:r>
              <a:rPr lang="en-GB"/>
              <a:t>About requests or pressure to bypass normal decision-making processes.</a:t>
            </a:r>
          </a:p>
          <a:p>
            <a:pPr lvl="3">
              <a:spcAft>
                <a:spcPts val="200"/>
              </a:spcAft>
              <a:buFont typeface="Wingdings" pitchFamily="2" charset="2"/>
              <a:buChar char="q"/>
            </a:pPr>
            <a:r>
              <a:rPr lang="en-GB"/>
              <a:t>About inappropriate requests for access </a:t>
            </a:r>
            <a:br>
              <a:rPr lang="en-GB"/>
            </a:br>
            <a:r>
              <a:rPr lang="en-GB"/>
              <a:t>to sensitive information.</a:t>
            </a:r>
          </a:p>
          <a:p>
            <a:pPr lvl="3">
              <a:spcAft>
                <a:spcPts val="200"/>
              </a:spcAft>
              <a:buFont typeface="Wingdings" pitchFamily="2" charset="2"/>
              <a:buChar char="q"/>
            </a:pPr>
            <a:r>
              <a:rPr lang="en-GB"/>
              <a:t>If you feel pressured or uncomfortable.</a:t>
            </a:r>
          </a:p>
          <a:p>
            <a:pPr lvl="3">
              <a:spcAft>
                <a:spcPts val="200"/>
              </a:spcAft>
              <a:buFont typeface="Wingdings" pitchFamily="2" charset="2"/>
              <a:buChar char="q"/>
            </a:pPr>
            <a:r>
              <a:rPr lang="en-GB"/>
              <a:t>Know who to go to if you need to discuss </a:t>
            </a:r>
            <a:br>
              <a:rPr lang="en-GB"/>
            </a:br>
            <a:r>
              <a:rPr lang="en-GB"/>
              <a:t>a concern.</a:t>
            </a:r>
          </a:p>
          <a:p>
            <a:pPr lvl="3">
              <a:spcAft>
                <a:spcPts val="200"/>
              </a:spcAft>
              <a:buFont typeface="Wingdings" pitchFamily="2" charset="2"/>
              <a:buChar char="q"/>
            </a:pPr>
            <a:r>
              <a:rPr lang="en-GB"/>
              <a:t>Acknowledge and value those who </a:t>
            </a:r>
            <a:br>
              <a:rPr lang="en-GB"/>
            </a:br>
            <a:r>
              <a:rPr lang="en-GB"/>
              <a:t>speak up as this can encourage others </a:t>
            </a:r>
            <a:br>
              <a:rPr lang="en-GB"/>
            </a:br>
            <a:r>
              <a:rPr lang="en-GB"/>
              <a:t>to do the same.</a:t>
            </a:r>
          </a:p>
        </p:txBody>
      </p:sp>
      <p:sp>
        <p:nvSpPr>
          <p:cNvPr id="7" name="Content Placeholder 6">
            <a:extLst>
              <a:ext uri="{FF2B5EF4-FFF2-40B4-BE49-F238E27FC236}">
                <a16:creationId xmlns:a16="http://schemas.microsoft.com/office/drawing/2014/main" id="{00880212-5830-F954-CD94-20CD73D8742F}"/>
              </a:ext>
            </a:extLst>
          </p:cNvPr>
          <p:cNvSpPr>
            <a:spLocks noGrp="1"/>
          </p:cNvSpPr>
          <p:nvPr>
            <p:ph sz="half" idx="19"/>
          </p:nvPr>
        </p:nvSpPr>
        <p:spPr>
          <a:xfrm>
            <a:off x="3588508" y="2158715"/>
            <a:ext cx="2730759" cy="3951236"/>
          </a:xfrm>
        </p:spPr>
        <p:txBody>
          <a:bodyPr>
            <a:noAutofit/>
          </a:bodyPr>
          <a:lstStyle/>
          <a:p>
            <a:r>
              <a:rPr lang="en-GB"/>
              <a:t>Ask questions</a:t>
            </a:r>
          </a:p>
          <a:p>
            <a:pPr lvl="3">
              <a:spcAft>
                <a:spcPts val="200"/>
              </a:spcAft>
              <a:buFont typeface="Wingdings" pitchFamily="2" charset="2"/>
              <a:buChar char="q"/>
            </a:pPr>
            <a:r>
              <a:rPr lang="en-GB"/>
              <a:t>If an opportunity or offer feels too good </a:t>
            </a:r>
            <a:br>
              <a:rPr lang="en-GB"/>
            </a:br>
            <a:r>
              <a:rPr lang="en-GB"/>
              <a:t>to be true — trust your instincts.</a:t>
            </a:r>
          </a:p>
          <a:p>
            <a:pPr lvl="3">
              <a:spcAft>
                <a:spcPts val="200"/>
              </a:spcAft>
              <a:buFont typeface="Wingdings" pitchFamily="2" charset="2"/>
              <a:buChar char="q"/>
            </a:pPr>
            <a:r>
              <a:rPr lang="en-GB"/>
              <a:t>Check if new proposals, partnerships, </a:t>
            </a:r>
            <a:br>
              <a:rPr lang="en-GB"/>
            </a:br>
            <a:r>
              <a:rPr lang="en-GB"/>
              <a:t>or offers align with your organisation’s mission, values, and goals.</a:t>
            </a:r>
          </a:p>
          <a:p>
            <a:pPr lvl="3">
              <a:spcAft>
                <a:spcPts val="200"/>
              </a:spcAft>
              <a:buFont typeface="Wingdings" pitchFamily="2" charset="2"/>
              <a:buChar char="q"/>
            </a:pPr>
            <a:r>
              <a:rPr lang="en-GB"/>
              <a:t>Verify the background and reputation of new partners, donors, or external contacts.</a:t>
            </a:r>
          </a:p>
          <a:p>
            <a:pPr lvl="3">
              <a:spcAft>
                <a:spcPts val="200"/>
              </a:spcAft>
              <a:buFont typeface="Wingdings" pitchFamily="2" charset="2"/>
              <a:buChar char="q"/>
            </a:pPr>
            <a:r>
              <a:rPr lang="en-GB"/>
              <a:t>Consider how an offer or partnership might affect your organisation’s independence </a:t>
            </a:r>
            <a:br>
              <a:rPr lang="en-GB"/>
            </a:br>
            <a:r>
              <a:rPr lang="en-GB"/>
              <a:t>or reputation.</a:t>
            </a:r>
          </a:p>
          <a:p>
            <a:pPr lvl="3">
              <a:spcAft>
                <a:spcPts val="200"/>
              </a:spcAft>
              <a:buFont typeface="Wingdings" pitchFamily="2" charset="2"/>
              <a:buChar char="q"/>
            </a:pPr>
            <a:r>
              <a:rPr lang="en-GB"/>
              <a:t>Encourage open discussion among your team when something feels uncertain </a:t>
            </a:r>
            <a:br>
              <a:rPr lang="en-GB"/>
            </a:br>
            <a:r>
              <a:rPr lang="en-GB"/>
              <a:t>or unusual.</a:t>
            </a:r>
          </a:p>
          <a:p>
            <a:pPr lvl="3">
              <a:spcAft>
                <a:spcPts val="200"/>
              </a:spcAft>
              <a:buFont typeface="Wingdings" pitchFamily="2" charset="2"/>
              <a:buChar char="q"/>
            </a:pPr>
            <a:r>
              <a:rPr lang="en-GB"/>
              <a:t>Keep front of mind: are we staying true </a:t>
            </a:r>
            <a:br>
              <a:rPr lang="en-GB"/>
            </a:br>
            <a:r>
              <a:rPr lang="en-GB"/>
              <a:t>to our organisation’s mission?</a:t>
            </a:r>
          </a:p>
        </p:txBody>
      </p:sp>
      <p:sp>
        <p:nvSpPr>
          <p:cNvPr id="8" name="Content Placeholder 7">
            <a:extLst>
              <a:ext uri="{FF2B5EF4-FFF2-40B4-BE49-F238E27FC236}">
                <a16:creationId xmlns:a16="http://schemas.microsoft.com/office/drawing/2014/main" id="{E03D4489-D3C7-D3A6-1601-338B423E53F4}"/>
              </a:ext>
            </a:extLst>
          </p:cNvPr>
          <p:cNvSpPr>
            <a:spLocks noGrp="1"/>
          </p:cNvSpPr>
          <p:nvPr>
            <p:ph sz="half" idx="20"/>
          </p:nvPr>
        </p:nvSpPr>
        <p:spPr>
          <a:xfrm>
            <a:off x="6543416" y="2158717"/>
            <a:ext cx="2730759" cy="3951236"/>
          </a:xfrm>
        </p:spPr>
        <p:txBody>
          <a:bodyPr>
            <a:spAutoFit/>
          </a:bodyPr>
          <a:lstStyle/>
          <a:p>
            <a:r>
              <a:rPr lang="en-GB"/>
              <a:t>Support transparency</a:t>
            </a:r>
          </a:p>
          <a:p>
            <a:pPr lvl="3">
              <a:spcAft>
                <a:spcPts val="200"/>
              </a:spcAft>
              <a:buFont typeface="Wingdings" pitchFamily="2" charset="2"/>
              <a:buChar char="q"/>
            </a:pPr>
            <a:r>
              <a:rPr lang="en-GB"/>
              <a:t>Make sure decisions are made in </a:t>
            </a:r>
            <a:br>
              <a:rPr lang="en-GB"/>
            </a:br>
            <a:r>
              <a:rPr lang="en-GB"/>
              <a:t>a transparent, accountable way.</a:t>
            </a:r>
          </a:p>
          <a:p>
            <a:pPr lvl="3">
              <a:spcAft>
                <a:spcPts val="200"/>
              </a:spcAft>
              <a:buFont typeface="Wingdings" pitchFamily="2" charset="2"/>
              <a:buChar char="q"/>
            </a:pPr>
            <a:r>
              <a:rPr lang="en-GB"/>
              <a:t>Keep records of key decisions, </a:t>
            </a:r>
            <a:br>
              <a:rPr lang="en-GB"/>
            </a:br>
            <a:r>
              <a:rPr lang="en-GB"/>
              <a:t>including who was involved and why </a:t>
            </a:r>
            <a:br>
              <a:rPr lang="en-GB"/>
            </a:br>
            <a:r>
              <a:rPr lang="en-GB"/>
              <a:t>they were made.</a:t>
            </a:r>
          </a:p>
          <a:p>
            <a:pPr lvl="3">
              <a:spcAft>
                <a:spcPts val="200"/>
              </a:spcAft>
              <a:buFont typeface="Wingdings" pitchFamily="2" charset="2"/>
              <a:buChar char="q"/>
            </a:pPr>
            <a:r>
              <a:rPr lang="en-GB"/>
              <a:t>Disclose potential conflicts of interest, </a:t>
            </a:r>
            <a:br>
              <a:rPr lang="en-GB"/>
            </a:br>
            <a:r>
              <a:rPr lang="en-GB"/>
              <a:t>even if they seem minor.</a:t>
            </a:r>
          </a:p>
          <a:p>
            <a:pPr lvl="3">
              <a:spcAft>
                <a:spcPts val="200"/>
              </a:spcAft>
              <a:buFont typeface="Wingdings" pitchFamily="2" charset="2"/>
              <a:buChar char="q"/>
            </a:pPr>
            <a:r>
              <a:rPr lang="en-GB"/>
              <a:t>Be clear about how and why the organisation engages with partners, funders, or stakeholders.</a:t>
            </a:r>
          </a:p>
          <a:p>
            <a:pPr lvl="3">
              <a:spcAft>
                <a:spcPts val="200"/>
              </a:spcAft>
              <a:buFont typeface="Wingdings" pitchFamily="2" charset="2"/>
              <a:buChar char="q"/>
            </a:pPr>
            <a:r>
              <a:rPr lang="en-GB"/>
              <a:t>Encourage open conversations about ethical concerns or grey areas.</a:t>
            </a:r>
          </a:p>
          <a:p>
            <a:pPr lvl="3">
              <a:spcAft>
                <a:spcPts val="200"/>
              </a:spcAft>
              <a:buFont typeface="Wingdings" pitchFamily="2" charset="2"/>
              <a:buChar char="q"/>
            </a:pPr>
            <a:r>
              <a:rPr lang="en-GB"/>
              <a:t>Stick to agreed decision-</a:t>
            </a:r>
            <a:br>
              <a:rPr lang="en-GB"/>
            </a:br>
            <a:r>
              <a:rPr lang="en-GB"/>
              <a:t>making processes.</a:t>
            </a:r>
          </a:p>
          <a:p>
            <a:pPr lvl="3">
              <a:spcAft>
                <a:spcPts val="200"/>
              </a:spcAft>
              <a:buFont typeface="Wingdings" pitchFamily="2" charset="2"/>
              <a:buChar char="q"/>
            </a:pPr>
            <a:r>
              <a:rPr lang="en-GB"/>
              <a:t>Create a culture where questions about decisions or processes are welcomed.</a:t>
            </a:r>
          </a:p>
        </p:txBody>
      </p:sp>
      <p:sp>
        <p:nvSpPr>
          <p:cNvPr id="10" name="Footer Placeholder 9">
            <a:extLst>
              <a:ext uri="{FF2B5EF4-FFF2-40B4-BE49-F238E27FC236}">
                <a16:creationId xmlns:a16="http://schemas.microsoft.com/office/drawing/2014/main" id="{43A67AE0-BB53-37E9-2086-9D1B74C80273}"/>
              </a:ext>
            </a:extLst>
          </p:cNvPr>
          <p:cNvSpPr>
            <a:spLocks noGrp="1"/>
          </p:cNvSpPr>
          <p:nvPr>
            <p:ph type="ftr" sz="quarter" idx="3"/>
          </p:nvPr>
        </p:nvSpPr>
        <p:spPr/>
        <p:txBody>
          <a:bodyPr/>
          <a:lstStyle/>
          <a:p>
            <a:pPr>
              <a:lnSpc>
                <a:spcPts val="1160"/>
              </a:lnSpc>
            </a:pPr>
            <a:r>
              <a:rPr lang="en-GB" b="1" noProof="1"/>
              <a:t>This content is based on information from the </a:t>
            </a:r>
            <a:r>
              <a:rPr lang="en-GB" b="1" noProof="1">
                <a:hlinkClick r:id="rId2"/>
              </a:rPr>
              <a:t>Protective Security Guidance resources</a:t>
            </a:r>
            <a:r>
              <a:rPr lang="en-GB" b="1" noProof="1"/>
              <a:t>. </a:t>
            </a:r>
          </a:p>
          <a:p>
            <a:pPr>
              <a:lnSpc>
                <a:spcPts val="1160"/>
              </a:lnSpc>
            </a:pPr>
            <a:r>
              <a:rPr lang="en-GB" noProof="1"/>
              <a:t>This information is intended to provide general guidance and promote understanding.   |   Find out more at </a:t>
            </a:r>
            <a:r>
              <a:rPr lang="en-GB" sz="800" noProof="1">
                <a:hlinkClick r:id="rId3"/>
              </a:rPr>
              <a:t>www.crfi.govt.nz</a:t>
            </a:r>
            <a:endParaRPr lang="en-GB" noProof="1"/>
          </a:p>
        </p:txBody>
      </p:sp>
      <p:sp>
        <p:nvSpPr>
          <p:cNvPr id="11" name="Title 10">
            <a:extLst>
              <a:ext uri="{FF2B5EF4-FFF2-40B4-BE49-F238E27FC236}">
                <a16:creationId xmlns:a16="http://schemas.microsoft.com/office/drawing/2014/main" id="{FAD4E5EE-0075-B164-B40F-8AE499829E7E}"/>
              </a:ext>
            </a:extLst>
          </p:cNvPr>
          <p:cNvSpPr>
            <a:spLocks noGrp="1"/>
          </p:cNvSpPr>
          <p:nvPr>
            <p:ph type="title"/>
          </p:nvPr>
        </p:nvSpPr>
        <p:spPr>
          <a:xfrm>
            <a:off x="631825" y="278310"/>
            <a:ext cx="8642350" cy="470327"/>
          </a:xfrm>
        </p:spPr>
        <p:txBody>
          <a:bodyPr/>
          <a:lstStyle/>
          <a:p>
            <a:r>
              <a:rPr lang="en-GB"/>
              <a:t>Building a speaking-up culture </a:t>
            </a:r>
            <a:br>
              <a:rPr lang="en-GB"/>
            </a:br>
            <a:r>
              <a:rPr lang="en-GB" b="0"/>
              <a:t>Checklist for leaders</a:t>
            </a:r>
            <a:br>
              <a:rPr lang="en-GB"/>
            </a:br>
            <a:endParaRPr lang="en-US"/>
          </a:p>
        </p:txBody>
      </p:sp>
      <p:sp>
        <p:nvSpPr>
          <p:cNvPr id="12" name="Content Placeholder 11">
            <a:extLst>
              <a:ext uri="{FF2B5EF4-FFF2-40B4-BE49-F238E27FC236}">
                <a16:creationId xmlns:a16="http://schemas.microsoft.com/office/drawing/2014/main" id="{9C326026-8675-4981-0FBF-603FB80363C6}"/>
              </a:ext>
            </a:extLst>
          </p:cNvPr>
          <p:cNvSpPr>
            <a:spLocks noGrp="1"/>
          </p:cNvSpPr>
          <p:nvPr>
            <p:ph sz="half" idx="14"/>
          </p:nvPr>
        </p:nvSpPr>
        <p:spPr>
          <a:xfrm>
            <a:off x="631825" y="1263743"/>
            <a:ext cx="8642348" cy="470328"/>
          </a:xfrm>
        </p:spPr>
        <p:txBody>
          <a:bodyPr/>
          <a:lstStyle/>
          <a:p>
            <a:r>
              <a:rPr lang="en-GB"/>
              <a:t>Staying vigilant is everyone’s role </a:t>
            </a:r>
          </a:p>
          <a:p>
            <a:pPr lvl="2"/>
            <a:r>
              <a:rPr lang="en-GB"/>
              <a:t>As leaders, make sure everyone in your community organisation knows they should </a:t>
            </a:r>
            <a:r>
              <a:rPr lang="en-GB" b="1"/>
              <a:t>speak up early, ask questions and support transparency.</a:t>
            </a:r>
          </a:p>
        </p:txBody>
      </p:sp>
      <p:pic>
        <p:nvPicPr>
          <p:cNvPr id="2" name="Graphic 1">
            <a:extLst>
              <a:ext uri="{FF2B5EF4-FFF2-40B4-BE49-F238E27FC236}">
                <a16:creationId xmlns:a16="http://schemas.microsoft.com/office/drawing/2014/main" id="{1A0073C4-BB9A-FE5C-6180-4D327252E7B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864437" y="2035492"/>
            <a:ext cx="429086" cy="480576"/>
          </a:xfrm>
          <a:prstGeom prst="rect">
            <a:avLst/>
          </a:prstGeom>
        </p:spPr>
      </p:pic>
      <p:pic>
        <p:nvPicPr>
          <p:cNvPr id="3" name="Graphic 2">
            <a:extLst>
              <a:ext uri="{FF2B5EF4-FFF2-40B4-BE49-F238E27FC236}">
                <a16:creationId xmlns:a16="http://schemas.microsoft.com/office/drawing/2014/main" id="{3256022C-AFDB-AB45-7BD0-462C5392B7D6}"/>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5839249" y="2058128"/>
            <a:ext cx="429086" cy="435304"/>
          </a:xfrm>
          <a:prstGeom prst="rect">
            <a:avLst/>
          </a:prstGeom>
        </p:spPr>
      </p:pic>
      <p:pic>
        <p:nvPicPr>
          <p:cNvPr id="9" name="Graphic 8">
            <a:extLst>
              <a:ext uri="{FF2B5EF4-FFF2-40B4-BE49-F238E27FC236}">
                <a16:creationId xmlns:a16="http://schemas.microsoft.com/office/drawing/2014/main" id="{6CD85475-2320-48B6-1C61-90E785629185}"/>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8775803" y="2043071"/>
            <a:ext cx="429086" cy="420146"/>
          </a:xfrm>
          <a:prstGeom prst="rect">
            <a:avLst/>
          </a:prstGeom>
        </p:spPr>
      </p:pic>
    </p:spTree>
    <p:extLst>
      <p:ext uri="{BB962C8B-B14F-4D97-AF65-F5344CB8AC3E}">
        <p14:creationId xmlns:p14="http://schemas.microsoft.com/office/powerpoint/2010/main" val="39615508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683B334-A5B1-9423-5E6C-B6B95D8F17EF}"/>
              </a:ext>
            </a:extLst>
          </p:cNvPr>
          <p:cNvSpPr>
            <a:spLocks noGrp="1"/>
          </p:cNvSpPr>
          <p:nvPr>
            <p:ph type="sldNum" sz="quarter" idx="11"/>
          </p:nvPr>
        </p:nvSpPr>
        <p:spPr/>
        <p:txBody>
          <a:bodyPr/>
          <a:lstStyle/>
          <a:p>
            <a:fld id="{5A068BD1-017B-D645-8113-7734FBE32584}" type="slidenum">
              <a:rPr lang="en-GB" smtClean="0"/>
              <a:pPr/>
              <a:t>8</a:t>
            </a:fld>
            <a:endParaRPr lang="en-GB" sz="800"/>
          </a:p>
        </p:txBody>
      </p:sp>
      <p:sp>
        <p:nvSpPr>
          <p:cNvPr id="2" name="Title 1">
            <a:extLst>
              <a:ext uri="{FF2B5EF4-FFF2-40B4-BE49-F238E27FC236}">
                <a16:creationId xmlns:a16="http://schemas.microsoft.com/office/drawing/2014/main" id="{948352FC-0864-22F8-0ED3-AF0031473F64}"/>
              </a:ext>
            </a:extLst>
          </p:cNvPr>
          <p:cNvSpPr>
            <a:spLocks noGrp="1"/>
          </p:cNvSpPr>
          <p:nvPr>
            <p:ph type="title"/>
          </p:nvPr>
        </p:nvSpPr>
        <p:spPr>
          <a:xfrm>
            <a:off x="631825" y="273301"/>
            <a:ext cx="8642350" cy="470327"/>
          </a:xfrm>
        </p:spPr>
        <p:txBody>
          <a:bodyPr>
            <a:spAutoFit/>
          </a:bodyPr>
          <a:lstStyle/>
          <a:p>
            <a:r>
              <a:rPr lang="en-GB"/>
              <a:t>Policy Health Check</a:t>
            </a:r>
            <a:br>
              <a:rPr lang="en-GB"/>
            </a:br>
            <a:r>
              <a:rPr lang="en-GB" b="0"/>
              <a:t>Checklist to identify gaps in your organisation’s policies</a:t>
            </a:r>
            <a:endParaRPr lang="en-GB"/>
          </a:p>
        </p:txBody>
      </p:sp>
      <p:sp>
        <p:nvSpPr>
          <p:cNvPr id="10" name="Rounded Rectangle 9">
            <a:extLst>
              <a:ext uri="{FF2B5EF4-FFF2-40B4-BE49-F238E27FC236}">
                <a16:creationId xmlns:a16="http://schemas.microsoft.com/office/drawing/2014/main" id="{71491C41-6374-0C38-1E06-DC9155C306C6}"/>
              </a:ext>
            </a:extLst>
          </p:cNvPr>
          <p:cNvSpPr/>
          <p:nvPr/>
        </p:nvSpPr>
        <p:spPr>
          <a:xfrm>
            <a:off x="4120581" y="1562871"/>
            <a:ext cx="860400" cy="860400"/>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4A150A0-0582-C80A-9483-56E9EF3699CF}"/>
              </a:ext>
            </a:extLst>
          </p:cNvPr>
          <p:cNvSpPr/>
          <p:nvPr/>
        </p:nvSpPr>
        <p:spPr>
          <a:xfrm>
            <a:off x="8554358" y="1562871"/>
            <a:ext cx="860400" cy="860400"/>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ontent Placeholder 8">
            <a:extLst>
              <a:ext uri="{FF2B5EF4-FFF2-40B4-BE49-F238E27FC236}">
                <a16:creationId xmlns:a16="http://schemas.microsoft.com/office/drawing/2014/main" id="{AB138A41-3CA1-6950-4673-C9F77E19A7E3}"/>
              </a:ext>
            </a:extLst>
          </p:cNvPr>
          <p:cNvSpPr>
            <a:spLocks noGrp="1"/>
          </p:cNvSpPr>
          <p:nvPr>
            <p:ph sz="half" idx="20"/>
          </p:nvPr>
        </p:nvSpPr>
        <p:spPr>
          <a:xfrm>
            <a:off x="631825" y="1899700"/>
            <a:ext cx="4213225" cy="4306475"/>
          </a:xfrm>
          <a:prstGeom prst="roundRect">
            <a:avLst>
              <a:gd name="adj" fmla="val 3211"/>
            </a:avLst>
          </a:prstGeom>
        </p:spPr>
        <p:txBody>
          <a:bodyPr wrap="square" tIns="144000">
            <a:spAutoFit/>
          </a:bodyPr>
          <a:lstStyle/>
          <a:p>
            <a:pPr>
              <a:spcAft>
                <a:spcPts val="200"/>
              </a:spcAft>
            </a:pPr>
            <a:r>
              <a:rPr lang="en-GB"/>
              <a:t>Check your policies</a:t>
            </a:r>
          </a:p>
          <a:p>
            <a:pPr lvl="2">
              <a:spcAft>
                <a:spcPts val="200"/>
              </a:spcAft>
            </a:pPr>
            <a:r>
              <a:rPr lang="en-GB" b="1"/>
              <a:t>Key areas where established policies are essential:</a:t>
            </a:r>
          </a:p>
          <a:p>
            <a:pPr lvl="3">
              <a:spcAft>
                <a:spcPts val="200"/>
              </a:spcAft>
              <a:buFont typeface="Wingdings" pitchFamily="2" charset="2"/>
              <a:buChar char="q"/>
            </a:pPr>
            <a:r>
              <a:rPr lang="en-GB" b="1"/>
              <a:t>Roles and responsibilities: </a:t>
            </a:r>
            <a:r>
              <a:rPr lang="en-GB"/>
              <a:t>Define roles, responsibilities, </a:t>
            </a:r>
            <a:br>
              <a:rPr lang="en-GB"/>
            </a:br>
            <a:r>
              <a:rPr lang="en-GB"/>
              <a:t>process for governance changes and decision-making authority. </a:t>
            </a:r>
          </a:p>
          <a:p>
            <a:pPr lvl="3">
              <a:spcAft>
                <a:spcPts val="200"/>
              </a:spcAft>
              <a:buFont typeface="Wingdings" pitchFamily="2" charset="2"/>
              <a:buChar char="q"/>
            </a:pPr>
            <a:r>
              <a:rPr lang="en-GB" b="1"/>
              <a:t>Conflict of interest: </a:t>
            </a:r>
            <a:r>
              <a:rPr lang="en-GB"/>
              <a:t>Require disclosure and management of any </a:t>
            </a:r>
            <a:br>
              <a:rPr lang="en-GB"/>
            </a:br>
            <a:r>
              <a:rPr lang="en-GB"/>
              <a:t>external interests that could affect impartiality.</a:t>
            </a:r>
          </a:p>
          <a:p>
            <a:pPr lvl="3">
              <a:spcAft>
                <a:spcPts val="200"/>
              </a:spcAft>
              <a:buFont typeface="Wingdings" pitchFamily="2" charset="2"/>
              <a:buChar char="q"/>
            </a:pPr>
            <a:r>
              <a:rPr lang="en-GB" b="1"/>
              <a:t>Membership criteria: </a:t>
            </a:r>
            <a:r>
              <a:rPr lang="en-GB"/>
              <a:t>Set standards for vetting, like background </a:t>
            </a:r>
            <a:br>
              <a:rPr lang="en-GB"/>
            </a:br>
            <a:r>
              <a:rPr lang="en-GB"/>
              <a:t>and criminal record checks.</a:t>
            </a:r>
          </a:p>
          <a:p>
            <a:pPr lvl="3">
              <a:spcAft>
                <a:spcPts val="200"/>
              </a:spcAft>
              <a:buFont typeface="Wingdings" pitchFamily="2" charset="2"/>
              <a:buChar char="q"/>
            </a:pPr>
            <a:r>
              <a:rPr lang="en-GB" b="1"/>
              <a:t>Transparency requirements: </a:t>
            </a:r>
            <a:r>
              <a:rPr lang="en-GB"/>
              <a:t>Have clear processes to ensure </a:t>
            </a:r>
            <a:br>
              <a:rPr lang="en-GB"/>
            </a:br>
            <a:r>
              <a:rPr lang="en-GB"/>
              <a:t>decisions and funding sources are openly discussed and recorded.</a:t>
            </a:r>
          </a:p>
          <a:p>
            <a:pPr lvl="3">
              <a:spcAft>
                <a:spcPts val="200"/>
              </a:spcAft>
              <a:buFont typeface="Wingdings" pitchFamily="2" charset="2"/>
              <a:buChar char="q"/>
            </a:pPr>
            <a:r>
              <a:rPr lang="en-GB" b="1"/>
              <a:t>Communication protocols: </a:t>
            </a:r>
            <a:r>
              <a:rPr lang="en-GB"/>
              <a:t>Establish who can speak or negotiate </a:t>
            </a:r>
            <a:br>
              <a:rPr lang="en-GB"/>
            </a:br>
            <a:r>
              <a:rPr lang="en-GB"/>
              <a:t>on behalf of the organisation.</a:t>
            </a:r>
          </a:p>
          <a:p>
            <a:pPr lvl="3">
              <a:spcAft>
                <a:spcPts val="200"/>
              </a:spcAft>
              <a:buFont typeface="Wingdings" pitchFamily="2" charset="2"/>
              <a:buChar char="q"/>
            </a:pPr>
            <a:r>
              <a:rPr lang="en-GB" b="1"/>
              <a:t>Amendment procedures: </a:t>
            </a:r>
            <a:r>
              <a:rPr lang="en-GB"/>
              <a:t>Have clear processes to review and </a:t>
            </a:r>
            <a:br>
              <a:rPr lang="en-GB"/>
            </a:br>
            <a:r>
              <a:rPr lang="en-GB"/>
              <a:t>update the constitution and/or charter as the organisation evolves.</a:t>
            </a:r>
          </a:p>
          <a:p>
            <a:pPr lvl="3">
              <a:spcAft>
                <a:spcPts val="200"/>
              </a:spcAft>
              <a:buFont typeface="Wingdings" pitchFamily="2" charset="2"/>
              <a:buChar char="q"/>
            </a:pPr>
            <a:r>
              <a:rPr lang="en-GB" b="1"/>
              <a:t>Reporting mechanisms:</a:t>
            </a:r>
            <a:r>
              <a:rPr lang="en-GB"/>
              <a:t> Include formal channels for raising </a:t>
            </a:r>
            <a:br>
              <a:rPr lang="en-GB"/>
            </a:br>
            <a:r>
              <a:rPr lang="en-GB"/>
              <a:t>concerns about foreign interference or other concerning activity </a:t>
            </a:r>
            <a:br>
              <a:rPr lang="en-GB"/>
            </a:br>
            <a:r>
              <a:rPr lang="en-GB"/>
              <a:t>within your organisation.</a:t>
            </a:r>
          </a:p>
          <a:p>
            <a:pPr lvl="3">
              <a:spcAft>
                <a:spcPts val="200"/>
              </a:spcAft>
              <a:buFont typeface="Wingdings" pitchFamily="2" charset="2"/>
              <a:buChar char="q"/>
            </a:pPr>
            <a:r>
              <a:rPr lang="en-GB" b="1"/>
              <a:t>Security provisions: </a:t>
            </a:r>
            <a:r>
              <a:rPr lang="en-GB"/>
              <a:t>Clearly set out how your community organisation </a:t>
            </a:r>
            <a:br>
              <a:rPr lang="en-GB"/>
            </a:br>
            <a:r>
              <a:rPr lang="en-GB"/>
              <a:t>will protect and manage any sensitive information and assets.</a:t>
            </a:r>
          </a:p>
        </p:txBody>
      </p:sp>
      <p:sp>
        <p:nvSpPr>
          <p:cNvPr id="13" name="Content Placeholder 8">
            <a:extLst>
              <a:ext uri="{FF2B5EF4-FFF2-40B4-BE49-F238E27FC236}">
                <a16:creationId xmlns:a16="http://schemas.microsoft.com/office/drawing/2014/main" id="{9272094F-90DB-CA79-E2A8-B6A8878052A2}"/>
              </a:ext>
            </a:extLst>
          </p:cNvPr>
          <p:cNvSpPr txBox="1">
            <a:spLocks/>
          </p:cNvSpPr>
          <p:nvPr/>
        </p:nvSpPr>
        <p:spPr>
          <a:xfrm>
            <a:off x="631825" y="1268413"/>
            <a:ext cx="3982847" cy="470327"/>
          </a:xfrm>
          <a:prstGeom prst="rect">
            <a:avLst/>
          </a:prstGeom>
        </p:spPr>
        <p:txBody>
          <a:bodyPr lIns="0" tIns="0" rIns="0" bIns="0"/>
          <a:lstStyle>
            <a:lvl1pPr marL="0" indent="0" algn="l" defTabSz="914400" rtl="0" eaLnBrk="1" latinLnBrk="0" hangingPunct="1">
              <a:lnSpc>
                <a:spcPct val="100000"/>
              </a:lnSpc>
              <a:spcBef>
                <a:spcPts val="1200"/>
              </a:spcBef>
              <a:spcAft>
                <a:spcPts val="400"/>
              </a:spcAft>
              <a:buFont typeface="Arial" panose="020B0604020202020204" pitchFamily="34" charset="0"/>
              <a:buNone/>
              <a:defRPr sz="1400" b="1" i="0" kern="1200">
                <a:solidFill>
                  <a:schemeClr val="tx2"/>
                </a:solidFill>
                <a:latin typeface="Acumin Pro" panose="020B0504020202020204" pitchFamily="34" charset="77"/>
                <a:ea typeface="+mn-ea"/>
                <a:cs typeface="+mn-cs"/>
              </a:defRPr>
            </a:lvl1pPr>
            <a:lvl2pPr marL="0" indent="0" algn="l" defTabSz="914400" rtl="0" eaLnBrk="1" latinLnBrk="0" hangingPunct="1">
              <a:lnSpc>
                <a:spcPct val="100000"/>
              </a:lnSpc>
              <a:spcBef>
                <a:spcPts val="400"/>
              </a:spcBef>
              <a:spcAft>
                <a:spcPts val="400"/>
              </a:spcAft>
              <a:buFont typeface="Arial" panose="020B0604020202020204" pitchFamily="34" charset="0"/>
              <a:buNone/>
              <a:defRPr sz="1200" kern="1200">
                <a:solidFill>
                  <a:schemeClr val="tx1"/>
                </a:solidFill>
                <a:latin typeface="Acumin Pro" panose="020B0504020202020204" pitchFamily="34" charset="77"/>
                <a:ea typeface="+mn-ea"/>
                <a:cs typeface="+mn-cs"/>
              </a:defRPr>
            </a:lvl2pPr>
            <a:lvl3pPr marL="0" indent="0" algn="l" defTabSz="914400" rtl="0" eaLnBrk="1" latinLnBrk="0" hangingPunct="1">
              <a:lnSpc>
                <a:spcPct val="117000"/>
              </a:lnSpc>
              <a:spcBef>
                <a:spcPts val="400"/>
              </a:spcBef>
              <a:spcAft>
                <a:spcPts val="400"/>
              </a:spcAft>
              <a:buFont typeface="Arial" panose="020B0604020202020204" pitchFamily="34" charset="0"/>
              <a:buNone/>
              <a:defRPr sz="850" kern="1200">
                <a:solidFill>
                  <a:schemeClr val="tx1"/>
                </a:solidFill>
                <a:latin typeface="Acumin Pro" panose="020B0504020202020204" pitchFamily="34" charset="77"/>
                <a:ea typeface="+mn-ea"/>
                <a:cs typeface="+mn-cs"/>
              </a:defRPr>
            </a:lvl3pPr>
            <a:lvl4pPr marL="180000" indent="-180000" algn="l" defTabSz="914400" rtl="0" eaLnBrk="1" latinLnBrk="0" hangingPunct="1">
              <a:lnSpc>
                <a:spcPct val="100000"/>
              </a:lnSpc>
              <a:spcBef>
                <a:spcPts val="800"/>
              </a:spcBef>
              <a:spcAft>
                <a:spcPts val="1000"/>
              </a:spcAft>
              <a:buFont typeface="Arial" panose="020B0604020202020204" pitchFamily="34" charset="0"/>
              <a:buChar char="•"/>
              <a:defRPr sz="850" kern="1200">
                <a:solidFill>
                  <a:schemeClr val="tx1"/>
                </a:solidFill>
                <a:latin typeface="Acumin Pro" panose="020B0504020202020204" pitchFamily="34" charset="77"/>
                <a:ea typeface="+mn-ea"/>
                <a:cs typeface="+mn-cs"/>
              </a:defRPr>
            </a:lvl4pPr>
            <a:lvl5pPr marL="0" indent="0" algn="l" defTabSz="914400" rtl="0" eaLnBrk="1" latinLnBrk="0" hangingPunct="1">
              <a:lnSpc>
                <a:spcPct val="114000"/>
              </a:lnSpc>
              <a:spcBef>
                <a:spcPts val="400"/>
              </a:spcBef>
              <a:spcAft>
                <a:spcPts val="400"/>
              </a:spcAft>
              <a:buFont typeface="Arial" panose="020B0604020202020204" pitchFamily="34" charset="0"/>
              <a:buNone/>
              <a:defRPr sz="800" kern="1200" baseline="0">
                <a:solidFill>
                  <a:schemeClr val="tx1"/>
                </a:solidFill>
                <a:latin typeface="Acumin Pro" panose="020B0504020202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lnSpc>
                <a:spcPts val="1260"/>
              </a:lnSpc>
            </a:pPr>
            <a:r>
              <a:rPr lang="en-NZ" sz="900" b="1"/>
              <a:t>Having well-defined policies </a:t>
            </a:r>
            <a:r>
              <a:rPr lang="en-NZ" sz="900"/>
              <a:t>can help safeguard your organisation </a:t>
            </a:r>
            <a:br>
              <a:rPr lang="en-NZ" sz="900"/>
            </a:br>
            <a:r>
              <a:rPr lang="en-NZ" sz="900"/>
              <a:t>from foreign interference by promoting consistency, accountability, and </a:t>
            </a:r>
            <a:br>
              <a:rPr lang="en-NZ" sz="900"/>
            </a:br>
            <a:r>
              <a:rPr lang="en-NZ" sz="900"/>
              <a:t>effective decision-making.</a:t>
            </a:r>
            <a:endParaRPr lang="en-GB" b="1"/>
          </a:p>
        </p:txBody>
      </p:sp>
      <p:pic>
        <p:nvPicPr>
          <p:cNvPr id="14" name="Graphic 13">
            <a:extLst>
              <a:ext uri="{FF2B5EF4-FFF2-40B4-BE49-F238E27FC236}">
                <a16:creationId xmlns:a16="http://schemas.microsoft.com/office/drawing/2014/main" id="{49F8AF18-2107-6790-3A43-9271456AADBD}"/>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4349881" y="1750522"/>
            <a:ext cx="375152" cy="470585"/>
          </a:xfrm>
          <a:prstGeom prst="rect">
            <a:avLst/>
          </a:prstGeom>
        </p:spPr>
      </p:pic>
      <p:sp>
        <p:nvSpPr>
          <p:cNvPr id="16" name="Content Placeholder 8">
            <a:extLst>
              <a:ext uri="{FF2B5EF4-FFF2-40B4-BE49-F238E27FC236}">
                <a16:creationId xmlns:a16="http://schemas.microsoft.com/office/drawing/2014/main" id="{C119DECA-C142-3122-CF29-D2DCCC1297C9}"/>
              </a:ext>
            </a:extLst>
          </p:cNvPr>
          <p:cNvSpPr txBox="1">
            <a:spLocks/>
          </p:cNvSpPr>
          <p:nvPr/>
        </p:nvSpPr>
        <p:spPr>
          <a:xfrm>
            <a:off x="5097463" y="1899700"/>
            <a:ext cx="4176712" cy="4338975"/>
          </a:xfrm>
          <a:prstGeom prst="roundRect">
            <a:avLst>
              <a:gd name="adj" fmla="val 3505"/>
            </a:avLst>
          </a:prstGeom>
          <a:solidFill>
            <a:srgbClr val="FFE093"/>
          </a:solidFill>
        </p:spPr>
        <p:txBody>
          <a:bodyPr vert="horz" wrap="square" lIns="144000" tIns="144000" rIns="144000" bIns="144000" rtlCol="0">
            <a:spAutoFit/>
          </a:bodyPr>
          <a:lstStyle>
            <a:lvl1pPr marL="0" indent="0" algn="l" defTabSz="914400" rtl="0" eaLnBrk="1" latinLnBrk="0" hangingPunct="1">
              <a:lnSpc>
                <a:spcPct val="100000"/>
              </a:lnSpc>
              <a:spcBef>
                <a:spcPts val="1200"/>
              </a:spcBef>
              <a:spcAft>
                <a:spcPts val="400"/>
              </a:spcAft>
              <a:buFont typeface="Arial" panose="020B0604020202020204" pitchFamily="34" charset="0"/>
              <a:buNone/>
              <a:defRPr sz="1400" b="1" i="0" kern="1200">
                <a:solidFill>
                  <a:schemeClr val="tx2"/>
                </a:solidFill>
                <a:latin typeface="Acumin Pro" panose="020B0504020202020204" pitchFamily="34" charset="77"/>
                <a:ea typeface="+mn-ea"/>
                <a:cs typeface="+mn-cs"/>
              </a:defRPr>
            </a:lvl1pPr>
            <a:lvl2pPr marL="0" indent="0" algn="l" defTabSz="914400" rtl="0" eaLnBrk="1" latinLnBrk="0" hangingPunct="1">
              <a:lnSpc>
                <a:spcPct val="100000"/>
              </a:lnSpc>
              <a:spcBef>
                <a:spcPts val="400"/>
              </a:spcBef>
              <a:spcAft>
                <a:spcPts val="400"/>
              </a:spcAft>
              <a:buFont typeface="Arial" panose="020B0604020202020204" pitchFamily="34" charset="0"/>
              <a:buNone/>
              <a:defRPr sz="1200" kern="1200">
                <a:solidFill>
                  <a:schemeClr val="tx1"/>
                </a:solidFill>
                <a:latin typeface="Acumin Pro" panose="020B0504020202020204" pitchFamily="34" charset="77"/>
                <a:ea typeface="+mn-ea"/>
                <a:cs typeface="+mn-cs"/>
              </a:defRPr>
            </a:lvl2pPr>
            <a:lvl3pPr marL="0" indent="0" algn="l" defTabSz="914400" rtl="0" eaLnBrk="1" latinLnBrk="0" hangingPunct="1">
              <a:lnSpc>
                <a:spcPts val="1260"/>
              </a:lnSpc>
              <a:spcBef>
                <a:spcPts val="400"/>
              </a:spcBef>
              <a:spcAft>
                <a:spcPts val="400"/>
              </a:spcAft>
              <a:buFont typeface="Arial" panose="020B0604020202020204" pitchFamily="34" charset="0"/>
              <a:buNone/>
              <a:defRPr sz="900" kern="1200">
                <a:solidFill>
                  <a:schemeClr val="tx1"/>
                </a:solidFill>
                <a:latin typeface="Acumin Pro" panose="020B0504020202020204" pitchFamily="34" charset="77"/>
                <a:ea typeface="+mn-ea"/>
                <a:cs typeface="+mn-cs"/>
              </a:defRPr>
            </a:lvl3pPr>
            <a:lvl4pPr marL="180000" indent="-180000" algn="l" defTabSz="914400" rtl="0" eaLnBrk="1" latinLnBrk="0" hangingPunct="1">
              <a:lnSpc>
                <a:spcPts val="1260"/>
              </a:lnSpc>
              <a:spcBef>
                <a:spcPts val="400"/>
              </a:spcBef>
              <a:spcAft>
                <a:spcPts val="400"/>
              </a:spcAft>
              <a:buFont typeface="Arial" panose="020B0604020202020204" pitchFamily="34" charset="0"/>
              <a:buChar char="•"/>
              <a:defRPr sz="900" kern="1200">
                <a:solidFill>
                  <a:schemeClr val="tx1"/>
                </a:solidFill>
                <a:latin typeface="Acumin Pro" panose="020B0504020202020204" pitchFamily="34" charset="77"/>
                <a:ea typeface="+mn-ea"/>
                <a:cs typeface="+mn-cs"/>
              </a:defRPr>
            </a:lvl4pPr>
            <a:lvl5pPr marL="0" indent="0" algn="l" defTabSz="914400" rtl="0" eaLnBrk="1" latinLnBrk="0" hangingPunct="1">
              <a:lnSpc>
                <a:spcPts val="1050"/>
              </a:lnSpc>
              <a:spcBef>
                <a:spcPts val="400"/>
              </a:spcBef>
              <a:spcAft>
                <a:spcPts val="400"/>
              </a:spcAft>
              <a:buFont typeface="Arial" panose="020B0604020202020204" pitchFamily="34" charset="0"/>
              <a:buNone/>
              <a:defRPr sz="800" kern="1200" baseline="0">
                <a:solidFill>
                  <a:schemeClr val="tx1"/>
                </a:solidFill>
                <a:latin typeface="Acumin Pro" panose="020B0504020202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180000"/>
            <a:r>
              <a:rPr lang="en-GB"/>
              <a:t>Check your code of conduct</a:t>
            </a:r>
          </a:p>
          <a:p>
            <a:pPr lvl="2"/>
            <a:r>
              <a:rPr lang="en-GB" b="1"/>
              <a:t>Key areas your code of conduct should cover:</a:t>
            </a:r>
          </a:p>
          <a:p>
            <a:pPr lvl="3">
              <a:buFont typeface="Wingdings" pitchFamily="2" charset="2"/>
              <a:buChar char="q"/>
            </a:pPr>
            <a:r>
              <a:rPr lang="en-GB" b="1"/>
              <a:t>Conflict of interest disclosures: </a:t>
            </a:r>
            <a:r>
              <a:rPr lang="en-GB"/>
              <a:t>Require members to declare </a:t>
            </a:r>
            <a:br>
              <a:rPr lang="en-GB"/>
            </a:br>
            <a:r>
              <a:rPr lang="en-GB"/>
              <a:t>any relationships or interests that could affect their objectivity.</a:t>
            </a:r>
          </a:p>
          <a:p>
            <a:pPr lvl="3">
              <a:buFont typeface="Wingdings" pitchFamily="2" charset="2"/>
              <a:buChar char="q"/>
            </a:pPr>
            <a:r>
              <a:rPr lang="en-GB" b="1"/>
              <a:t>Gifts and favours policy: </a:t>
            </a:r>
            <a:r>
              <a:rPr lang="en-GB"/>
              <a:t>Define the processes for handling gifts, favours, or donations, including clear limits.</a:t>
            </a:r>
          </a:p>
          <a:p>
            <a:pPr lvl="3">
              <a:buFont typeface="Wingdings" pitchFamily="2" charset="2"/>
              <a:buChar char="q"/>
            </a:pPr>
            <a:r>
              <a:rPr lang="en-GB" b="1"/>
              <a:t>Confidentiality rules: </a:t>
            </a:r>
            <a:r>
              <a:rPr lang="en-GB"/>
              <a:t>Define how sensitive information should be handled and limit access to authorised individuals only.</a:t>
            </a:r>
          </a:p>
          <a:p>
            <a:pPr lvl="3">
              <a:buFont typeface="Wingdings" pitchFamily="2" charset="2"/>
              <a:buChar char="q"/>
            </a:pPr>
            <a:r>
              <a:rPr lang="en-GB" b="1"/>
              <a:t>Transparency and honesty: </a:t>
            </a:r>
            <a:r>
              <a:rPr lang="en-GB"/>
              <a:t>Promote open communication and reporting of suspicious or unusual behaviour.</a:t>
            </a:r>
          </a:p>
          <a:p>
            <a:pPr lvl="3">
              <a:buFont typeface="Wingdings" pitchFamily="2" charset="2"/>
              <a:buChar char="q"/>
            </a:pPr>
            <a:r>
              <a:rPr lang="en-GB" b="1"/>
              <a:t>Raising concerns: </a:t>
            </a:r>
            <a:r>
              <a:rPr lang="en-GB"/>
              <a:t>Ensure there are safe and confidential ways for individuals to raise concerns.</a:t>
            </a:r>
          </a:p>
          <a:p>
            <a:pPr lvl="3">
              <a:buFont typeface="Wingdings" pitchFamily="2" charset="2"/>
              <a:buChar char="q"/>
            </a:pPr>
            <a:r>
              <a:rPr lang="en-GB" b="1"/>
              <a:t>Respect for organisational independence: </a:t>
            </a:r>
            <a:r>
              <a:rPr lang="en-GB"/>
              <a:t>Emphasise commitment to the organisation’s values and mission.</a:t>
            </a:r>
          </a:p>
          <a:p>
            <a:pPr lvl="3">
              <a:buFont typeface="Wingdings" pitchFamily="2" charset="2"/>
              <a:buChar char="q"/>
            </a:pPr>
            <a:r>
              <a:rPr lang="en-GB" b="1"/>
              <a:t>Professional conduct standards: </a:t>
            </a:r>
            <a:r>
              <a:rPr lang="en-GB"/>
              <a:t>Clearly outline expected behaviours that reflect integrity and accountability.</a:t>
            </a:r>
          </a:p>
          <a:p>
            <a:pPr lvl="3">
              <a:buFont typeface="Wingdings" pitchFamily="2" charset="2"/>
              <a:buChar char="q"/>
            </a:pPr>
            <a:r>
              <a:rPr lang="en-GB" b="1"/>
              <a:t>Consequences for violations: </a:t>
            </a:r>
            <a:r>
              <a:rPr lang="en-GB"/>
              <a:t>Clearly outline disciplinary measures for breaches of the code.</a:t>
            </a:r>
          </a:p>
        </p:txBody>
      </p:sp>
      <p:pic>
        <p:nvPicPr>
          <p:cNvPr id="17" name="Graphic 16">
            <a:extLst>
              <a:ext uri="{FF2B5EF4-FFF2-40B4-BE49-F238E27FC236}">
                <a16:creationId xmlns:a16="http://schemas.microsoft.com/office/drawing/2014/main" id="{FC2B848B-7DA8-F75E-668A-D119036E310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737053" y="1716372"/>
            <a:ext cx="494406" cy="494406"/>
          </a:xfrm>
          <a:prstGeom prst="rect">
            <a:avLst/>
          </a:prstGeom>
        </p:spPr>
      </p:pic>
      <p:sp>
        <p:nvSpPr>
          <p:cNvPr id="18" name="Footer Placeholder 2">
            <a:extLst>
              <a:ext uri="{FF2B5EF4-FFF2-40B4-BE49-F238E27FC236}">
                <a16:creationId xmlns:a16="http://schemas.microsoft.com/office/drawing/2014/main" id="{A3A61804-9F76-0EA4-0C0A-B4477A06931D}"/>
              </a:ext>
            </a:extLst>
          </p:cNvPr>
          <p:cNvSpPr>
            <a:spLocks noGrp="1"/>
          </p:cNvSpPr>
          <p:nvPr>
            <p:ph type="ftr" sz="quarter" idx="3"/>
          </p:nvPr>
        </p:nvSpPr>
        <p:spPr>
          <a:xfrm>
            <a:off x="640826" y="6206175"/>
            <a:ext cx="5471739" cy="354962"/>
          </a:xfrm>
        </p:spPr>
        <p:txBody>
          <a:bodyPr/>
          <a:lstStyle/>
          <a:p>
            <a:r>
              <a:rPr lang="en-GB" b="1" noProof="1"/>
              <a:t>This content is based on information from the </a:t>
            </a:r>
            <a:r>
              <a:rPr lang="en-GB" b="1" noProof="1">
                <a:hlinkClick r:id="rId5"/>
              </a:rPr>
              <a:t>Community Governance Aotearoa</a:t>
            </a:r>
            <a:r>
              <a:rPr lang="en-GB" b="1" noProof="1"/>
              <a:t>.</a:t>
            </a:r>
            <a:br>
              <a:rPr lang="en-GB" b="1" noProof="1"/>
            </a:br>
            <a:r>
              <a:rPr lang="en-GB" noProof="1"/>
              <a:t>This information is intended to provide general guidance and promote understanding.   |   Find out more at </a:t>
            </a:r>
            <a:r>
              <a:rPr lang="en-GB" noProof="1">
                <a:hlinkClick r:id="rId6"/>
              </a:rPr>
              <a:t>www.crfi.govt.nz</a:t>
            </a:r>
            <a:endParaRPr lang="en-GB" noProof="1"/>
          </a:p>
        </p:txBody>
      </p:sp>
      <p:sp>
        <p:nvSpPr>
          <p:cNvPr id="19" name="Content Placeholder 8">
            <a:extLst>
              <a:ext uri="{FF2B5EF4-FFF2-40B4-BE49-F238E27FC236}">
                <a16:creationId xmlns:a16="http://schemas.microsoft.com/office/drawing/2014/main" id="{372BC510-0AE8-E677-0989-647165716574}"/>
              </a:ext>
            </a:extLst>
          </p:cNvPr>
          <p:cNvSpPr txBox="1">
            <a:spLocks/>
          </p:cNvSpPr>
          <p:nvPr/>
        </p:nvSpPr>
        <p:spPr>
          <a:xfrm>
            <a:off x="5097464" y="1273686"/>
            <a:ext cx="4176712" cy="598188"/>
          </a:xfrm>
          <a:prstGeom prst="rect">
            <a:avLst/>
          </a:prstGeom>
        </p:spPr>
        <p:txBody>
          <a:bodyPr lIns="0" tIns="0" rIns="0" bIns="0"/>
          <a:lstStyle>
            <a:lvl1pPr marL="0" indent="0" algn="l" defTabSz="914400" rtl="0" eaLnBrk="1" latinLnBrk="0" hangingPunct="1">
              <a:lnSpc>
                <a:spcPct val="100000"/>
              </a:lnSpc>
              <a:spcBef>
                <a:spcPts val="1200"/>
              </a:spcBef>
              <a:spcAft>
                <a:spcPts val="400"/>
              </a:spcAft>
              <a:buFont typeface="Arial" panose="020B0604020202020204" pitchFamily="34" charset="0"/>
              <a:buNone/>
              <a:defRPr sz="1400" b="1" i="0" kern="1200">
                <a:solidFill>
                  <a:schemeClr val="tx2"/>
                </a:solidFill>
                <a:latin typeface="Acumin Pro" panose="020B0504020202020204" pitchFamily="34" charset="77"/>
                <a:ea typeface="+mn-ea"/>
                <a:cs typeface="+mn-cs"/>
              </a:defRPr>
            </a:lvl1pPr>
            <a:lvl2pPr marL="0" indent="0" algn="l" defTabSz="914400" rtl="0" eaLnBrk="1" latinLnBrk="0" hangingPunct="1">
              <a:lnSpc>
                <a:spcPct val="100000"/>
              </a:lnSpc>
              <a:spcBef>
                <a:spcPts val="400"/>
              </a:spcBef>
              <a:spcAft>
                <a:spcPts val="400"/>
              </a:spcAft>
              <a:buFont typeface="Arial" panose="020B0604020202020204" pitchFamily="34" charset="0"/>
              <a:buNone/>
              <a:defRPr sz="1200" kern="1200">
                <a:solidFill>
                  <a:schemeClr val="tx1"/>
                </a:solidFill>
                <a:latin typeface="Acumin Pro" panose="020B0504020202020204" pitchFamily="34" charset="77"/>
                <a:ea typeface="+mn-ea"/>
                <a:cs typeface="+mn-cs"/>
              </a:defRPr>
            </a:lvl2pPr>
            <a:lvl3pPr marL="0" indent="0" algn="l" defTabSz="914400" rtl="0" eaLnBrk="1" latinLnBrk="0" hangingPunct="1">
              <a:lnSpc>
                <a:spcPct val="117000"/>
              </a:lnSpc>
              <a:spcBef>
                <a:spcPts val="400"/>
              </a:spcBef>
              <a:spcAft>
                <a:spcPts val="400"/>
              </a:spcAft>
              <a:buFont typeface="Arial" panose="020B0604020202020204" pitchFamily="34" charset="0"/>
              <a:buNone/>
              <a:defRPr sz="850" kern="1200">
                <a:solidFill>
                  <a:schemeClr val="tx1"/>
                </a:solidFill>
                <a:latin typeface="Acumin Pro" panose="020B0504020202020204" pitchFamily="34" charset="77"/>
                <a:ea typeface="+mn-ea"/>
                <a:cs typeface="+mn-cs"/>
              </a:defRPr>
            </a:lvl3pPr>
            <a:lvl4pPr marL="180000" indent="-180000" algn="l" defTabSz="914400" rtl="0" eaLnBrk="1" latinLnBrk="0" hangingPunct="1">
              <a:lnSpc>
                <a:spcPct val="100000"/>
              </a:lnSpc>
              <a:spcBef>
                <a:spcPts val="800"/>
              </a:spcBef>
              <a:spcAft>
                <a:spcPts val="1000"/>
              </a:spcAft>
              <a:buFont typeface="Arial" panose="020B0604020202020204" pitchFamily="34" charset="0"/>
              <a:buChar char="•"/>
              <a:defRPr sz="850" kern="1200">
                <a:solidFill>
                  <a:schemeClr val="tx1"/>
                </a:solidFill>
                <a:latin typeface="Acumin Pro" panose="020B0504020202020204" pitchFamily="34" charset="77"/>
                <a:ea typeface="+mn-ea"/>
                <a:cs typeface="+mn-cs"/>
              </a:defRPr>
            </a:lvl4pPr>
            <a:lvl5pPr marL="0" indent="0" algn="l" defTabSz="914400" rtl="0" eaLnBrk="1" latinLnBrk="0" hangingPunct="1">
              <a:lnSpc>
                <a:spcPct val="114000"/>
              </a:lnSpc>
              <a:spcBef>
                <a:spcPts val="400"/>
              </a:spcBef>
              <a:spcAft>
                <a:spcPts val="400"/>
              </a:spcAft>
              <a:buFont typeface="Arial" panose="020B0604020202020204" pitchFamily="34" charset="0"/>
              <a:buNone/>
              <a:defRPr sz="800" kern="1200" baseline="0">
                <a:solidFill>
                  <a:schemeClr val="tx1"/>
                </a:solidFill>
                <a:latin typeface="Acumin Pro" panose="020B0504020202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lnSpc>
                <a:spcPts val="1260"/>
              </a:lnSpc>
            </a:pPr>
            <a:r>
              <a:rPr lang="en-GB" sz="900" b="1"/>
              <a:t>Regularly reviewing your policies </a:t>
            </a:r>
            <a:r>
              <a:rPr lang="en-GB" sz="900"/>
              <a:t>to ensure they are working effectively </a:t>
            </a:r>
            <a:br>
              <a:rPr lang="en-GB" sz="900"/>
            </a:br>
            <a:r>
              <a:rPr lang="en-GB" sz="900"/>
              <a:t>and strengthening them as needed helps maintain strong standards and </a:t>
            </a:r>
            <a:br>
              <a:rPr lang="en-GB" sz="900"/>
            </a:br>
            <a:r>
              <a:rPr lang="en-GB" sz="900"/>
              <a:t>helps protect your organisation.</a:t>
            </a:r>
          </a:p>
        </p:txBody>
      </p:sp>
    </p:spTree>
    <p:extLst>
      <p:ext uri="{BB962C8B-B14F-4D97-AF65-F5344CB8AC3E}">
        <p14:creationId xmlns:p14="http://schemas.microsoft.com/office/powerpoint/2010/main" val="31007597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0CF5ED1-0D64-436C-DFAE-730E7103E2D1}"/>
              </a:ext>
            </a:extLst>
          </p:cNvPr>
          <p:cNvSpPr>
            <a:spLocks noGrp="1"/>
          </p:cNvSpPr>
          <p:nvPr>
            <p:ph type="sldNum" sz="quarter" idx="11"/>
          </p:nvPr>
        </p:nvSpPr>
        <p:spPr/>
        <p:txBody>
          <a:bodyPr/>
          <a:lstStyle/>
          <a:p>
            <a:fld id="{5A068BD1-017B-D645-8113-7734FBE32584}" type="slidenum">
              <a:rPr lang="en-US" smtClean="0"/>
              <a:pPr/>
              <a:t>9</a:t>
            </a:fld>
            <a:endParaRPr lang="en-US" sz="800"/>
          </a:p>
        </p:txBody>
      </p:sp>
      <p:sp>
        <p:nvSpPr>
          <p:cNvPr id="13" name="Content Placeholder 12">
            <a:extLst>
              <a:ext uri="{FF2B5EF4-FFF2-40B4-BE49-F238E27FC236}">
                <a16:creationId xmlns:a16="http://schemas.microsoft.com/office/drawing/2014/main" id="{DB4A92E3-9099-0157-4F00-8370183217A9}"/>
              </a:ext>
            </a:extLst>
          </p:cNvPr>
          <p:cNvSpPr>
            <a:spLocks noGrp="1"/>
          </p:cNvSpPr>
          <p:nvPr>
            <p:ph sz="half" idx="19"/>
          </p:nvPr>
        </p:nvSpPr>
        <p:spPr>
          <a:xfrm>
            <a:off x="631825" y="1861498"/>
            <a:ext cx="4163810" cy="1149738"/>
          </a:xfrm>
        </p:spPr>
        <p:txBody>
          <a:bodyPr lIns="144000" tIns="144000" bIns="144000">
            <a:spAutoFit/>
          </a:bodyPr>
          <a:lstStyle/>
          <a:p>
            <a:pPr>
              <a:lnSpc>
                <a:spcPts val="1260"/>
              </a:lnSpc>
            </a:pPr>
            <a:r>
              <a:rPr lang="en-GB" sz="900" noProof="1">
                <a:solidFill>
                  <a:schemeClr val="tx1"/>
                </a:solidFill>
              </a:rPr>
              <a:t>Is an individual being persistent or unusually interested in your organisation? </a:t>
            </a:r>
            <a:r>
              <a:rPr lang="en-GB" sz="900" b="0" noProof="1">
                <a:solidFill>
                  <a:schemeClr val="tx1"/>
                </a:solidFill>
              </a:rPr>
              <a:t>Check out the New Zealand Security Intelligence’s (NZSIS) </a:t>
            </a:r>
            <a:r>
              <a:rPr lang="en-GB" sz="900" b="0" noProof="1">
                <a:solidFill>
                  <a:schemeClr val="tx1"/>
                </a:solidFill>
                <a:hlinkClick r:id="rId3">
                  <a:extLst>
                    <a:ext uri="{A12FA001-AC4F-418D-AE19-62706E023703}">
                      <ahyp:hlinkClr xmlns:ahyp="http://schemas.microsoft.com/office/drawing/2018/hyperlinkcolor" val="tx"/>
                    </a:ext>
                  </a:extLst>
                </a:hlinkClick>
              </a:rPr>
              <a:t>S.O.U.P framework</a:t>
            </a:r>
            <a:r>
              <a:rPr lang="en-GB" sz="900" b="0" noProof="1">
                <a:solidFill>
                  <a:schemeClr val="tx1"/>
                </a:solidFill>
              </a:rPr>
              <a:t>. Are they being </a:t>
            </a:r>
            <a:r>
              <a:rPr lang="en-GB" sz="900" noProof="1">
                <a:solidFill>
                  <a:schemeClr val="tx1"/>
                </a:solidFill>
              </a:rPr>
              <a:t>S</a:t>
            </a:r>
            <a:r>
              <a:rPr lang="en-GB" sz="900" b="0" noProof="1">
                <a:solidFill>
                  <a:schemeClr val="tx1"/>
                </a:solidFill>
              </a:rPr>
              <a:t>uspicious, </a:t>
            </a:r>
            <a:r>
              <a:rPr lang="en-GB" sz="900" noProof="1">
                <a:solidFill>
                  <a:schemeClr val="tx1"/>
                </a:solidFill>
              </a:rPr>
              <a:t>O</a:t>
            </a:r>
            <a:r>
              <a:rPr lang="en-GB" sz="900" b="0" noProof="1">
                <a:solidFill>
                  <a:schemeClr val="tx1"/>
                </a:solidFill>
              </a:rPr>
              <a:t>ngoing, </a:t>
            </a:r>
            <a:r>
              <a:rPr lang="en-GB" sz="900" noProof="1">
                <a:solidFill>
                  <a:schemeClr val="tx1"/>
                </a:solidFill>
              </a:rPr>
              <a:t>U</a:t>
            </a:r>
            <a:r>
              <a:rPr lang="en-GB" sz="900" b="0" noProof="1">
                <a:solidFill>
                  <a:schemeClr val="tx1"/>
                </a:solidFill>
              </a:rPr>
              <a:t>nusual and </a:t>
            </a:r>
            <a:r>
              <a:rPr lang="en-GB" sz="900" noProof="1">
                <a:solidFill>
                  <a:schemeClr val="tx1"/>
                </a:solidFill>
              </a:rPr>
              <a:t>P</a:t>
            </a:r>
            <a:r>
              <a:rPr lang="en-GB" sz="900" b="0" noProof="1">
                <a:solidFill>
                  <a:schemeClr val="tx1"/>
                </a:solidFill>
              </a:rPr>
              <a:t>ersistent? This may seem harmless at first but their approach could be </a:t>
            </a:r>
            <a:br>
              <a:rPr lang="en-GB" sz="900" b="0" noProof="1">
                <a:solidFill>
                  <a:schemeClr val="tx1"/>
                </a:solidFill>
              </a:rPr>
            </a:br>
            <a:r>
              <a:rPr lang="en-GB" sz="900" b="0" noProof="1">
                <a:solidFill>
                  <a:schemeClr val="tx1"/>
                </a:solidFill>
              </a:rPr>
              <a:t>well planned and take place over time.</a:t>
            </a:r>
          </a:p>
        </p:txBody>
      </p:sp>
      <p:sp>
        <p:nvSpPr>
          <p:cNvPr id="5" name="Footer Placeholder 4">
            <a:extLst>
              <a:ext uri="{FF2B5EF4-FFF2-40B4-BE49-F238E27FC236}">
                <a16:creationId xmlns:a16="http://schemas.microsoft.com/office/drawing/2014/main" id="{863794D3-992F-E680-B839-6CDC0ED8AB11}"/>
              </a:ext>
            </a:extLst>
          </p:cNvPr>
          <p:cNvSpPr>
            <a:spLocks noGrp="1"/>
          </p:cNvSpPr>
          <p:nvPr>
            <p:ph type="ftr" sz="quarter" idx="3"/>
          </p:nvPr>
        </p:nvSpPr>
        <p:spPr/>
        <p:txBody>
          <a:bodyPr/>
          <a:lstStyle/>
          <a:p>
            <a:r>
              <a:rPr lang="en-GB" b="1" noProof="1"/>
              <a:t>This content is based on information from the </a:t>
            </a:r>
            <a:r>
              <a:rPr lang="en-GB" b="1" noProof="1">
                <a:hlinkClick r:id="rId4"/>
              </a:rPr>
              <a:t>Protective Security Guidance resources</a:t>
            </a:r>
            <a:r>
              <a:rPr lang="en-GB" b="1" noProof="1"/>
              <a:t>. </a:t>
            </a:r>
          </a:p>
          <a:p>
            <a:r>
              <a:rPr lang="en-GB" noProof="1"/>
              <a:t>This information is intended to provide general guidance and promote understanding.   |   Find out more at </a:t>
            </a:r>
            <a:r>
              <a:rPr lang="en-GB" noProof="1">
                <a:hlinkClick r:id="rId5"/>
              </a:rPr>
              <a:t>www.crfi.govt.nz</a:t>
            </a:r>
            <a:endParaRPr lang="en-GB" noProof="1"/>
          </a:p>
        </p:txBody>
      </p:sp>
      <p:sp>
        <p:nvSpPr>
          <p:cNvPr id="6" name="Title 5">
            <a:extLst>
              <a:ext uri="{FF2B5EF4-FFF2-40B4-BE49-F238E27FC236}">
                <a16:creationId xmlns:a16="http://schemas.microsoft.com/office/drawing/2014/main" id="{62164FE8-B77F-921A-C28A-1C4965AC7D9A}"/>
              </a:ext>
            </a:extLst>
          </p:cNvPr>
          <p:cNvSpPr>
            <a:spLocks noGrp="1"/>
          </p:cNvSpPr>
          <p:nvPr>
            <p:ph type="title"/>
          </p:nvPr>
        </p:nvSpPr>
        <p:spPr>
          <a:xfrm>
            <a:off x="631825" y="272559"/>
            <a:ext cx="8642350" cy="470327"/>
          </a:xfrm>
        </p:spPr>
        <p:txBody>
          <a:bodyPr/>
          <a:lstStyle/>
          <a:p>
            <a:r>
              <a:rPr lang="en-GB" noProof="1"/>
              <a:t>Key practices for staying vigilant – </a:t>
            </a:r>
            <a:r>
              <a:rPr lang="en-GB" b="0" noProof="1"/>
              <a:t>Checklist for everyone in your organisation</a:t>
            </a:r>
            <a:endParaRPr lang="en-US" b="0"/>
          </a:p>
        </p:txBody>
      </p:sp>
      <p:sp>
        <p:nvSpPr>
          <p:cNvPr id="12" name="Content Placeholder 11">
            <a:extLst>
              <a:ext uri="{FF2B5EF4-FFF2-40B4-BE49-F238E27FC236}">
                <a16:creationId xmlns:a16="http://schemas.microsoft.com/office/drawing/2014/main" id="{C7D42E29-4CF6-9A2C-D179-80F3B6523E24}"/>
              </a:ext>
            </a:extLst>
          </p:cNvPr>
          <p:cNvSpPr>
            <a:spLocks noGrp="1"/>
          </p:cNvSpPr>
          <p:nvPr>
            <p:ph sz="half" idx="1"/>
          </p:nvPr>
        </p:nvSpPr>
        <p:spPr>
          <a:xfrm>
            <a:off x="1168087" y="1451626"/>
            <a:ext cx="3640451" cy="201462"/>
          </a:xfrm>
        </p:spPr>
        <p:txBody>
          <a:bodyPr/>
          <a:lstStyle/>
          <a:p>
            <a:r>
              <a:rPr lang="en-GB" noProof="1"/>
              <a:t>Awareness and vigilance</a:t>
            </a:r>
          </a:p>
          <a:p>
            <a:endParaRPr lang="en-US"/>
          </a:p>
        </p:txBody>
      </p:sp>
      <p:sp>
        <p:nvSpPr>
          <p:cNvPr id="15" name="Content Placeholder 14">
            <a:extLst>
              <a:ext uri="{FF2B5EF4-FFF2-40B4-BE49-F238E27FC236}">
                <a16:creationId xmlns:a16="http://schemas.microsoft.com/office/drawing/2014/main" id="{D9137F57-97A2-8397-2DF8-302E58C935CE}"/>
              </a:ext>
            </a:extLst>
          </p:cNvPr>
          <p:cNvSpPr>
            <a:spLocks noGrp="1"/>
          </p:cNvSpPr>
          <p:nvPr>
            <p:ph sz="half" idx="21"/>
          </p:nvPr>
        </p:nvSpPr>
        <p:spPr>
          <a:xfrm>
            <a:off x="5763820" y="1456168"/>
            <a:ext cx="3510356" cy="201462"/>
          </a:xfrm>
        </p:spPr>
        <p:txBody>
          <a:bodyPr/>
          <a:lstStyle/>
          <a:p>
            <a:r>
              <a:rPr lang="en-GB" noProof="1"/>
              <a:t>Due diligence</a:t>
            </a:r>
          </a:p>
          <a:p>
            <a:endParaRPr lang="en-US"/>
          </a:p>
        </p:txBody>
      </p:sp>
      <p:sp>
        <p:nvSpPr>
          <p:cNvPr id="16" name="Content Placeholder 15">
            <a:extLst>
              <a:ext uri="{FF2B5EF4-FFF2-40B4-BE49-F238E27FC236}">
                <a16:creationId xmlns:a16="http://schemas.microsoft.com/office/drawing/2014/main" id="{4052F30D-422F-41E9-192A-C53AEB121001}"/>
              </a:ext>
            </a:extLst>
          </p:cNvPr>
          <p:cNvSpPr>
            <a:spLocks noGrp="1"/>
          </p:cNvSpPr>
          <p:nvPr>
            <p:ph sz="half" idx="22"/>
          </p:nvPr>
        </p:nvSpPr>
        <p:spPr>
          <a:xfrm>
            <a:off x="626074" y="3125345"/>
            <a:ext cx="4163810" cy="978189"/>
          </a:xfrm>
        </p:spPr>
        <p:txBody>
          <a:bodyPr lIns="144000" tIns="144000" bIns="144000">
            <a:spAutoFit/>
          </a:bodyPr>
          <a:lstStyle/>
          <a:p>
            <a:pPr>
              <a:lnSpc>
                <a:spcPts val="1260"/>
              </a:lnSpc>
            </a:pPr>
            <a:r>
              <a:rPr lang="en-GB" sz="900" noProof="1">
                <a:solidFill>
                  <a:schemeClr val="tx1"/>
                </a:solidFill>
              </a:rPr>
              <a:t>Be cautious of individuals who ask detailed or persistent questions about your organisation’s internal operations, staff, or community members </a:t>
            </a:r>
            <a:r>
              <a:rPr lang="en-GB" sz="900" b="0" noProof="1">
                <a:solidFill>
                  <a:schemeClr val="tx1"/>
                </a:solidFill>
              </a:rPr>
              <a:t>without a clear reason. This kind of targeted questioning may be an attempt to gather sensitive information.</a:t>
            </a:r>
          </a:p>
        </p:txBody>
      </p:sp>
      <p:sp>
        <p:nvSpPr>
          <p:cNvPr id="18" name="Text Placeholder 17">
            <a:extLst>
              <a:ext uri="{FF2B5EF4-FFF2-40B4-BE49-F238E27FC236}">
                <a16:creationId xmlns:a16="http://schemas.microsoft.com/office/drawing/2014/main" id="{13ECBD55-7E5A-2C21-944C-EAFB44C4DC0D}"/>
              </a:ext>
            </a:extLst>
          </p:cNvPr>
          <p:cNvSpPr>
            <a:spLocks noGrp="1"/>
          </p:cNvSpPr>
          <p:nvPr>
            <p:ph type="body" sz="quarter" idx="24"/>
          </p:nvPr>
        </p:nvSpPr>
        <p:spPr>
          <a:xfrm>
            <a:off x="631824" y="886723"/>
            <a:ext cx="6504333" cy="371571"/>
          </a:xfrm>
        </p:spPr>
        <p:txBody>
          <a:bodyPr wrap="square">
            <a:spAutoFit/>
          </a:bodyPr>
          <a:lstStyle/>
          <a:p>
            <a:r>
              <a:rPr lang="en-GB" sz="1200"/>
              <a:t>Everyone has a role to play in safeguarding your organisation from foreign interference</a:t>
            </a:r>
          </a:p>
        </p:txBody>
      </p:sp>
      <p:pic>
        <p:nvPicPr>
          <p:cNvPr id="20" name="Graphic 19">
            <a:extLst>
              <a:ext uri="{FF2B5EF4-FFF2-40B4-BE49-F238E27FC236}">
                <a16:creationId xmlns:a16="http://schemas.microsoft.com/office/drawing/2014/main" id="{78D85729-3C39-4703-540C-9409C2ABE1D8}"/>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587716" y="1326304"/>
            <a:ext cx="353407" cy="452106"/>
          </a:xfrm>
          <a:prstGeom prst="rect">
            <a:avLst/>
          </a:prstGeom>
        </p:spPr>
      </p:pic>
      <p:sp>
        <p:nvSpPr>
          <p:cNvPr id="21" name="Rounded Rectangle 20">
            <a:extLst>
              <a:ext uri="{FF2B5EF4-FFF2-40B4-BE49-F238E27FC236}">
                <a16:creationId xmlns:a16="http://schemas.microsoft.com/office/drawing/2014/main" id="{7E53E378-B36B-0192-A66E-0699FA587686}"/>
              </a:ext>
            </a:extLst>
          </p:cNvPr>
          <p:cNvSpPr/>
          <p:nvPr/>
        </p:nvSpPr>
        <p:spPr>
          <a:xfrm>
            <a:off x="4627585" y="1821749"/>
            <a:ext cx="213956" cy="213956"/>
          </a:xfrm>
          <a:prstGeom prst="roundRect">
            <a:avLst/>
          </a:prstGeom>
          <a:solidFill>
            <a:schemeClr val="bg1"/>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Graphic 24">
            <a:extLst>
              <a:ext uri="{FF2B5EF4-FFF2-40B4-BE49-F238E27FC236}">
                <a16:creationId xmlns:a16="http://schemas.microsoft.com/office/drawing/2014/main" id="{8D78ED09-DCD2-F696-BE99-163DFE09E322}"/>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5103627" y="1326304"/>
            <a:ext cx="379890" cy="371571"/>
          </a:xfrm>
          <a:prstGeom prst="rect">
            <a:avLst/>
          </a:prstGeom>
        </p:spPr>
      </p:pic>
      <p:sp>
        <p:nvSpPr>
          <p:cNvPr id="26" name="Content Placeholder 15">
            <a:extLst>
              <a:ext uri="{FF2B5EF4-FFF2-40B4-BE49-F238E27FC236}">
                <a16:creationId xmlns:a16="http://schemas.microsoft.com/office/drawing/2014/main" id="{7D31E07E-2817-2AE9-FFF1-98EB4B421B59}"/>
              </a:ext>
            </a:extLst>
          </p:cNvPr>
          <p:cNvSpPr txBox="1">
            <a:spLocks/>
          </p:cNvSpPr>
          <p:nvPr/>
        </p:nvSpPr>
        <p:spPr>
          <a:xfrm>
            <a:off x="626074" y="4230342"/>
            <a:ext cx="4163810" cy="978189"/>
          </a:xfrm>
          <a:prstGeom prst="roundRect">
            <a:avLst>
              <a:gd name="adj" fmla="val 5415"/>
            </a:avLst>
          </a:prstGeom>
          <a:solidFill>
            <a:srgbClr val="E9CFE9"/>
          </a:solidFill>
        </p:spPr>
        <p:txBody>
          <a:bodyPr vert="horz" wrap="square" lIns="144000" tIns="144000" rIns="144000" bIns="144000" rtlCol="0">
            <a:spAutoFit/>
          </a:bodyPr>
          <a:lstStyle>
            <a:lvl1pPr marL="0" indent="0" algn="l" defTabSz="914400" rtl="0" eaLnBrk="1" latinLnBrk="0" hangingPunct="1">
              <a:lnSpc>
                <a:spcPct val="100000"/>
              </a:lnSpc>
              <a:spcBef>
                <a:spcPts val="1200"/>
              </a:spcBef>
              <a:spcAft>
                <a:spcPts val="400"/>
              </a:spcAft>
              <a:buFont typeface="Arial" panose="020B0604020202020204" pitchFamily="34" charset="0"/>
              <a:buNone/>
              <a:defRPr sz="1400" b="1" i="0" kern="1200">
                <a:solidFill>
                  <a:schemeClr val="tx2"/>
                </a:solidFill>
                <a:latin typeface="Acumin Pro" panose="020B0504020202020204" pitchFamily="34" charset="77"/>
                <a:ea typeface="+mn-ea"/>
                <a:cs typeface="+mn-cs"/>
              </a:defRPr>
            </a:lvl1pPr>
            <a:lvl2pPr marL="0" indent="0" algn="l" defTabSz="914400" rtl="0" eaLnBrk="1" latinLnBrk="0" hangingPunct="1">
              <a:lnSpc>
                <a:spcPct val="100000"/>
              </a:lnSpc>
              <a:spcBef>
                <a:spcPts val="400"/>
              </a:spcBef>
              <a:spcAft>
                <a:spcPts val="400"/>
              </a:spcAft>
              <a:buFont typeface="Arial" panose="020B0604020202020204" pitchFamily="34" charset="0"/>
              <a:buNone/>
              <a:defRPr sz="1200" kern="1200">
                <a:solidFill>
                  <a:schemeClr val="tx1"/>
                </a:solidFill>
                <a:latin typeface="Acumin Pro" panose="020B0504020202020204" pitchFamily="34" charset="77"/>
                <a:ea typeface="+mn-ea"/>
                <a:cs typeface="+mn-cs"/>
              </a:defRPr>
            </a:lvl2pPr>
            <a:lvl3pPr marL="0" indent="0" algn="l" defTabSz="914400" rtl="0" eaLnBrk="1" latinLnBrk="0" hangingPunct="1">
              <a:lnSpc>
                <a:spcPts val="1260"/>
              </a:lnSpc>
              <a:spcBef>
                <a:spcPts val="400"/>
              </a:spcBef>
              <a:spcAft>
                <a:spcPts val="400"/>
              </a:spcAft>
              <a:buFont typeface="Arial" panose="020B0604020202020204" pitchFamily="34" charset="0"/>
              <a:buNone/>
              <a:defRPr sz="900" kern="1200">
                <a:solidFill>
                  <a:schemeClr val="tx1"/>
                </a:solidFill>
                <a:latin typeface="Acumin Pro" panose="020B0504020202020204" pitchFamily="34" charset="77"/>
                <a:ea typeface="+mn-ea"/>
                <a:cs typeface="+mn-cs"/>
              </a:defRPr>
            </a:lvl3pPr>
            <a:lvl4pPr marL="180000" indent="-180000" algn="l" defTabSz="914400" rtl="0" eaLnBrk="1" latinLnBrk="0" hangingPunct="1">
              <a:lnSpc>
                <a:spcPts val="1260"/>
              </a:lnSpc>
              <a:spcBef>
                <a:spcPts val="400"/>
              </a:spcBef>
              <a:spcAft>
                <a:spcPts val="400"/>
              </a:spcAft>
              <a:buFont typeface="Wingdings" pitchFamily="2" charset="2"/>
              <a:buChar char="q"/>
              <a:defRPr sz="900" kern="1200">
                <a:solidFill>
                  <a:schemeClr val="tx1"/>
                </a:solidFill>
                <a:latin typeface="Acumin Pro" panose="020B0504020202020204" pitchFamily="34" charset="77"/>
                <a:ea typeface="+mn-ea"/>
                <a:cs typeface="+mn-cs"/>
              </a:defRPr>
            </a:lvl4pPr>
            <a:lvl5pPr marL="0" indent="0" algn="l" defTabSz="914400" rtl="0" eaLnBrk="1" latinLnBrk="0" hangingPunct="1">
              <a:lnSpc>
                <a:spcPts val="1050"/>
              </a:lnSpc>
              <a:spcBef>
                <a:spcPts val="400"/>
              </a:spcBef>
              <a:spcAft>
                <a:spcPts val="400"/>
              </a:spcAft>
              <a:buFont typeface="Arial" panose="020B0604020202020204" pitchFamily="34" charset="0"/>
              <a:buNone/>
              <a:defRPr sz="800" kern="1200" baseline="0">
                <a:solidFill>
                  <a:schemeClr val="tx1"/>
                </a:solidFill>
                <a:latin typeface="Acumin Pro" panose="020B0504020202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3" indent="0">
              <a:buNone/>
            </a:pPr>
            <a:r>
              <a:rPr lang="en-GB" b="1" noProof="1"/>
              <a:t>Ask yourself whether you're being asked to unduly influence </a:t>
            </a:r>
            <a:r>
              <a:rPr lang="en-GB" noProof="1"/>
              <a:t>others to support views that may not align with your organisation’s values or interests. These kinds of requests can be subtle, so it's important to stay aware and reflect on their intent.</a:t>
            </a:r>
          </a:p>
        </p:txBody>
      </p:sp>
      <p:sp>
        <p:nvSpPr>
          <p:cNvPr id="32" name="Content Placeholder 15">
            <a:extLst>
              <a:ext uri="{FF2B5EF4-FFF2-40B4-BE49-F238E27FC236}">
                <a16:creationId xmlns:a16="http://schemas.microsoft.com/office/drawing/2014/main" id="{4AC82F0C-D599-924B-7402-C4AFBCD96FC8}"/>
              </a:ext>
            </a:extLst>
          </p:cNvPr>
          <p:cNvSpPr txBox="1">
            <a:spLocks/>
          </p:cNvSpPr>
          <p:nvPr/>
        </p:nvSpPr>
        <p:spPr>
          <a:xfrm>
            <a:off x="626074" y="5346039"/>
            <a:ext cx="4163810" cy="806640"/>
          </a:xfrm>
          <a:prstGeom prst="roundRect">
            <a:avLst>
              <a:gd name="adj" fmla="val 5415"/>
            </a:avLst>
          </a:prstGeom>
          <a:solidFill>
            <a:srgbClr val="E9CFE9"/>
          </a:solidFill>
        </p:spPr>
        <p:txBody>
          <a:bodyPr vert="horz" wrap="square" lIns="144000" tIns="144000" rIns="144000" bIns="144000" rtlCol="0">
            <a:spAutoFit/>
          </a:bodyPr>
          <a:lstStyle>
            <a:lvl1pPr marL="0" indent="0" algn="l" defTabSz="914400" rtl="0" eaLnBrk="1" latinLnBrk="0" hangingPunct="1">
              <a:lnSpc>
                <a:spcPct val="100000"/>
              </a:lnSpc>
              <a:spcBef>
                <a:spcPts val="1200"/>
              </a:spcBef>
              <a:spcAft>
                <a:spcPts val="400"/>
              </a:spcAft>
              <a:buFont typeface="Arial" panose="020B0604020202020204" pitchFamily="34" charset="0"/>
              <a:buNone/>
              <a:defRPr sz="1400" b="1" i="0" kern="1200">
                <a:solidFill>
                  <a:schemeClr val="tx2"/>
                </a:solidFill>
                <a:latin typeface="Acumin Pro" panose="020B0504020202020204" pitchFamily="34" charset="77"/>
                <a:ea typeface="+mn-ea"/>
                <a:cs typeface="+mn-cs"/>
              </a:defRPr>
            </a:lvl1pPr>
            <a:lvl2pPr marL="0" indent="0" algn="l" defTabSz="914400" rtl="0" eaLnBrk="1" latinLnBrk="0" hangingPunct="1">
              <a:lnSpc>
                <a:spcPct val="100000"/>
              </a:lnSpc>
              <a:spcBef>
                <a:spcPts val="400"/>
              </a:spcBef>
              <a:spcAft>
                <a:spcPts val="400"/>
              </a:spcAft>
              <a:buFont typeface="Arial" panose="020B0604020202020204" pitchFamily="34" charset="0"/>
              <a:buNone/>
              <a:defRPr sz="1200" kern="1200">
                <a:solidFill>
                  <a:schemeClr val="tx1"/>
                </a:solidFill>
                <a:latin typeface="Acumin Pro" panose="020B0504020202020204" pitchFamily="34" charset="77"/>
                <a:ea typeface="+mn-ea"/>
                <a:cs typeface="+mn-cs"/>
              </a:defRPr>
            </a:lvl2pPr>
            <a:lvl3pPr marL="0" indent="0" algn="l" defTabSz="914400" rtl="0" eaLnBrk="1" latinLnBrk="0" hangingPunct="1">
              <a:lnSpc>
                <a:spcPts val="1260"/>
              </a:lnSpc>
              <a:spcBef>
                <a:spcPts val="400"/>
              </a:spcBef>
              <a:spcAft>
                <a:spcPts val="400"/>
              </a:spcAft>
              <a:buFont typeface="Arial" panose="020B0604020202020204" pitchFamily="34" charset="0"/>
              <a:buNone/>
              <a:defRPr sz="900" kern="1200">
                <a:solidFill>
                  <a:schemeClr val="tx1"/>
                </a:solidFill>
                <a:latin typeface="Acumin Pro" panose="020B0504020202020204" pitchFamily="34" charset="77"/>
                <a:ea typeface="+mn-ea"/>
                <a:cs typeface="+mn-cs"/>
              </a:defRPr>
            </a:lvl3pPr>
            <a:lvl4pPr marL="180000" indent="-180000" algn="l" defTabSz="914400" rtl="0" eaLnBrk="1" latinLnBrk="0" hangingPunct="1">
              <a:lnSpc>
                <a:spcPts val="1260"/>
              </a:lnSpc>
              <a:spcBef>
                <a:spcPts val="400"/>
              </a:spcBef>
              <a:spcAft>
                <a:spcPts val="400"/>
              </a:spcAft>
              <a:buFont typeface="Wingdings" pitchFamily="2" charset="2"/>
              <a:buChar char="q"/>
              <a:defRPr sz="900" kern="1200">
                <a:solidFill>
                  <a:schemeClr val="tx1"/>
                </a:solidFill>
                <a:latin typeface="Acumin Pro" panose="020B0504020202020204" pitchFamily="34" charset="77"/>
                <a:ea typeface="+mn-ea"/>
                <a:cs typeface="+mn-cs"/>
              </a:defRPr>
            </a:lvl4pPr>
            <a:lvl5pPr marL="0" indent="0" algn="l" defTabSz="914400" rtl="0" eaLnBrk="1" latinLnBrk="0" hangingPunct="1">
              <a:lnSpc>
                <a:spcPts val="1050"/>
              </a:lnSpc>
              <a:spcBef>
                <a:spcPts val="400"/>
              </a:spcBef>
              <a:spcAft>
                <a:spcPts val="400"/>
              </a:spcAft>
              <a:buFont typeface="Arial" panose="020B0604020202020204" pitchFamily="34" charset="0"/>
              <a:buNone/>
              <a:defRPr sz="800" kern="1200" baseline="0">
                <a:solidFill>
                  <a:schemeClr val="tx1"/>
                </a:solidFill>
                <a:latin typeface="Acumin Pro" panose="020B0504020202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3" indent="0">
              <a:buNone/>
            </a:pPr>
            <a:r>
              <a:rPr lang="en-GB" b="1" noProof="1"/>
              <a:t>Report any concerning or suspicious behaviour </a:t>
            </a:r>
            <a:r>
              <a:rPr lang="en-GB" noProof="1"/>
              <a:t>to your leadership or board. If something doesn’t feel right, trust your instincts and talk to someone about it. </a:t>
            </a:r>
            <a:r>
              <a:rPr lang="en-GB" b="1" noProof="1"/>
              <a:t>See: </a:t>
            </a:r>
            <a:r>
              <a:rPr lang="en-GB" noProof="1">
                <a:hlinkClick r:id="rId8"/>
              </a:rPr>
              <a:t>How to report foreign interference</a:t>
            </a:r>
            <a:r>
              <a:rPr lang="en-GB" noProof="1"/>
              <a:t>.</a:t>
            </a:r>
          </a:p>
        </p:txBody>
      </p:sp>
      <p:sp>
        <p:nvSpPr>
          <p:cNvPr id="36" name="Content Placeholder 12">
            <a:extLst>
              <a:ext uri="{FF2B5EF4-FFF2-40B4-BE49-F238E27FC236}">
                <a16:creationId xmlns:a16="http://schemas.microsoft.com/office/drawing/2014/main" id="{CCFB2702-4254-276E-9D56-7C3DFA511211}"/>
              </a:ext>
            </a:extLst>
          </p:cNvPr>
          <p:cNvSpPr txBox="1">
            <a:spLocks/>
          </p:cNvSpPr>
          <p:nvPr/>
        </p:nvSpPr>
        <p:spPr>
          <a:xfrm>
            <a:off x="5107907" y="1863389"/>
            <a:ext cx="4163810" cy="806640"/>
          </a:xfrm>
          <a:prstGeom prst="roundRect">
            <a:avLst>
              <a:gd name="adj" fmla="val 5415"/>
            </a:avLst>
          </a:prstGeom>
          <a:solidFill>
            <a:srgbClr val="E9CFE9"/>
          </a:solidFill>
        </p:spPr>
        <p:txBody>
          <a:bodyPr vert="horz" wrap="square" lIns="144000" tIns="144000" rIns="144000" bIns="144000" rtlCol="0">
            <a:spAutoFit/>
          </a:bodyPr>
          <a:lstStyle>
            <a:lvl1pPr marL="0" indent="0" algn="l" defTabSz="914400" rtl="0" eaLnBrk="1" latinLnBrk="0" hangingPunct="1">
              <a:lnSpc>
                <a:spcPct val="100000"/>
              </a:lnSpc>
              <a:spcBef>
                <a:spcPts val="1200"/>
              </a:spcBef>
              <a:spcAft>
                <a:spcPts val="400"/>
              </a:spcAft>
              <a:buFont typeface="Arial" panose="020B0604020202020204" pitchFamily="34" charset="0"/>
              <a:buNone/>
              <a:defRPr sz="1400" b="1" i="0" kern="1200">
                <a:solidFill>
                  <a:schemeClr val="tx2"/>
                </a:solidFill>
                <a:latin typeface="Acumin Pro" panose="020B0504020202020204" pitchFamily="34" charset="77"/>
                <a:ea typeface="+mn-ea"/>
                <a:cs typeface="+mn-cs"/>
              </a:defRPr>
            </a:lvl1pPr>
            <a:lvl2pPr marL="0" indent="0" algn="l" defTabSz="914400" rtl="0" eaLnBrk="1" latinLnBrk="0" hangingPunct="1">
              <a:lnSpc>
                <a:spcPct val="100000"/>
              </a:lnSpc>
              <a:spcBef>
                <a:spcPts val="400"/>
              </a:spcBef>
              <a:spcAft>
                <a:spcPts val="400"/>
              </a:spcAft>
              <a:buFont typeface="Arial" panose="020B0604020202020204" pitchFamily="34" charset="0"/>
              <a:buNone/>
              <a:defRPr sz="1200" kern="1200">
                <a:solidFill>
                  <a:schemeClr val="tx1"/>
                </a:solidFill>
                <a:latin typeface="Acumin Pro" panose="020B0504020202020204" pitchFamily="34" charset="77"/>
                <a:ea typeface="+mn-ea"/>
                <a:cs typeface="+mn-cs"/>
              </a:defRPr>
            </a:lvl2pPr>
            <a:lvl3pPr marL="0" indent="0" algn="l" defTabSz="914400" rtl="0" eaLnBrk="1" latinLnBrk="0" hangingPunct="1">
              <a:lnSpc>
                <a:spcPts val="1260"/>
              </a:lnSpc>
              <a:spcBef>
                <a:spcPts val="400"/>
              </a:spcBef>
              <a:spcAft>
                <a:spcPts val="400"/>
              </a:spcAft>
              <a:buFont typeface="Arial" panose="020B0604020202020204" pitchFamily="34" charset="0"/>
              <a:buNone/>
              <a:defRPr sz="900" kern="1200">
                <a:solidFill>
                  <a:schemeClr val="tx1"/>
                </a:solidFill>
                <a:latin typeface="Acumin Pro" panose="020B0504020202020204" pitchFamily="34" charset="77"/>
                <a:ea typeface="+mn-ea"/>
                <a:cs typeface="+mn-cs"/>
              </a:defRPr>
            </a:lvl3pPr>
            <a:lvl4pPr marL="180000" indent="-180000" algn="l" defTabSz="914400" rtl="0" eaLnBrk="1" latinLnBrk="0" hangingPunct="1">
              <a:lnSpc>
                <a:spcPts val="1260"/>
              </a:lnSpc>
              <a:spcBef>
                <a:spcPts val="400"/>
              </a:spcBef>
              <a:spcAft>
                <a:spcPts val="400"/>
              </a:spcAft>
              <a:buFont typeface="Wingdings" pitchFamily="2" charset="2"/>
              <a:buChar char="q"/>
              <a:defRPr sz="900" kern="1200">
                <a:solidFill>
                  <a:schemeClr val="tx1"/>
                </a:solidFill>
                <a:latin typeface="Acumin Pro" panose="020B0504020202020204" pitchFamily="34" charset="77"/>
                <a:ea typeface="+mn-ea"/>
                <a:cs typeface="+mn-cs"/>
              </a:defRPr>
            </a:lvl4pPr>
            <a:lvl5pPr marL="0" indent="0" algn="l" defTabSz="914400" rtl="0" eaLnBrk="1" latinLnBrk="0" hangingPunct="1">
              <a:lnSpc>
                <a:spcPts val="1050"/>
              </a:lnSpc>
              <a:spcBef>
                <a:spcPts val="400"/>
              </a:spcBef>
              <a:spcAft>
                <a:spcPts val="400"/>
              </a:spcAft>
              <a:buFont typeface="Arial" panose="020B0604020202020204" pitchFamily="34" charset="0"/>
              <a:buNone/>
              <a:defRPr sz="800" kern="1200" baseline="0">
                <a:solidFill>
                  <a:schemeClr val="tx1"/>
                </a:solidFill>
                <a:latin typeface="Acumin Pro" panose="020B0504020202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3" indent="0">
              <a:buNone/>
            </a:pPr>
            <a:r>
              <a:rPr lang="en-GB" b="1" noProof="1"/>
              <a:t>Do due diligence </a:t>
            </a:r>
            <a:r>
              <a:rPr lang="en-GB" noProof="1"/>
              <a:t>on individuals and organisations who approach </a:t>
            </a:r>
            <a:br>
              <a:rPr lang="en-GB" noProof="1"/>
            </a:br>
            <a:r>
              <a:rPr lang="en-GB" noProof="1"/>
              <a:t>you for a relationship, including other non-governmental organisations. </a:t>
            </a:r>
            <a:br>
              <a:rPr lang="en-GB" noProof="1"/>
            </a:br>
            <a:r>
              <a:rPr lang="en-GB" b="1" noProof="1"/>
              <a:t>See: </a:t>
            </a:r>
            <a:r>
              <a:rPr lang="en-GB" noProof="1">
                <a:hlinkClick r:id="rId9" action="ppaction://hlinksldjump"/>
              </a:rPr>
              <a:t>Due diligence</a:t>
            </a:r>
            <a:endParaRPr lang="en-GB" noProof="1"/>
          </a:p>
        </p:txBody>
      </p:sp>
      <p:sp>
        <p:nvSpPr>
          <p:cNvPr id="38" name="Content Placeholder 12">
            <a:extLst>
              <a:ext uri="{FF2B5EF4-FFF2-40B4-BE49-F238E27FC236}">
                <a16:creationId xmlns:a16="http://schemas.microsoft.com/office/drawing/2014/main" id="{8E6433DF-8B95-2AF3-DAA8-D0752E82356D}"/>
              </a:ext>
            </a:extLst>
          </p:cNvPr>
          <p:cNvSpPr txBox="1">
            <a:spLocks/>
          </p:cNvSpPr>
          <p:nvPr/>
        </p:nvSpPr>
        <p:spPr>
          <a:xfrm>
            <a:off x="5107906" y="2791922"/>
            <a:ext cx="4163810" cy="978189"/>
          </a:xfrm>
          <a:prstGeom prst="roundRect">
            <a:avLst>
              <a:gd name="adj" fmla="val 5415"/>
            </a:avLst>
          </a:prstGeom>
          <a:solidFill>
            <a:srgbClr val="E9CFE9"/>
          </a:solidFill>
        </p:spPr>
        <p:txBody>
          <a:bodyPr vert="horz" wrap="square" lIns="144000" tIns="144000" rIns="144000" bIns="144000" rtlCol="0">
            <a:spAutoFit/>
          </a:bodyPr>
          <a:lstStyle>
            <a:lvl1pPr marL="0" indent="0" algn="l" defTabSz="914400" rtl="0" eaLnBrk="1" latinLnBrk="0" hangingPunct="1">
              <a:lnSpc>
                <a:spcPct val="100000"/>
              </a:lnSpc>
              <a:spcBef>
                <a:spcPts val="1200"/>
              </a:spcBef>
              <a:spcAft>
                <a:spcPts val="400"/>
              </a:spcAft>
              <a:buFont typeface="Arial" panose="020B0604020202020204" pitchFamily="34" charset="0"/>
              <a:buNone/>
              <a:defRPr sz="1400" b="1" i="0" kern="1200">
                <a:solidFill>
                  <a:schemeClr val="tx2"/>
                </a:solidFill>
                <a:latin typeface="Acumin Pro" panose="020B0504020202020204" pitchFamily="34" charset="77"/>
                <a:ea typeface="+mn-ea"/>
                <a:cs typeface="+mn-cs"/>
              </a:defRPr>
            </a:lvl1pPr>
            <a:lvl2pPr marL="0" indent="0" algn="l" defTabSz="914400" rtl="0" eaLnBrk="1" latinLnBrk="0" hangingPunct="1">
              <a:lnSpc>
                <a:spcPct val="100000"/>
              </a:lnSpc>
              <a:spcBef>
                <a:spcPts val="400"/>
              </a:spcBef>
              <a:spcAft>
                <a:spcPts val="400"/>
              </a:spcAft>
              <a:buFont typeface="Arial" panose="020B0604020202020204" pitchFamily="34" charset="0"/>
              <a:buNone/>
              <a:defRPr sz="1200" kern="1200">
                <a:solidFill>
                  <a:schemeClr val="tx1"/>
                </a:solidFill>
                <a:latin typeface="Acumin Pro" panose="020B0504020202020204" pitchFamily="34" charset="77"/>
                <a:ea typeface="+mn-ea"/>
                <a:cs typeface="+mn-cs"/>
              </a:defRPr>
            </a:lvl2pPr>
            <a:lvl3pPr marL="0" indent="0" algn="l" defTabSz="914400" rtl="0" eaLnBrk="1" latinLnBrk="0" hangingPunct="1">
              <a:lnSpc>
                <a:spcPts val="1260"/>
              </a:lnSpc>
              <a:spcBef>
                <a:spcPts val="400"/>
              </a:spcBef>
              <a:spcAft>
                <a:spcPts val="400"/>
              </a:spcAft>
              <a:buFont typeface="Arial" panose="020B0604020202020204" pitchFamily="34" charset="0"/>
              <a:buNone/>
              <a:defRPr sz="900" kern="1200">
                <a:solidFill>
                  <a:schemeClr val="tx1"/>
                </a:solidFill>
                <a:latin typeface="Acumin Pro" panose="020B0504020202020204" pitchFamily="34" charset="77"/>
                <a:ea typeface="+mn-ea"/>
                <a:cs typeface="+mn-cs"/>
              </a:defRPr>
            </a:lvl3pPr>
            <a:lvl4pPr marL="180000" indent="-180000" algn="l" defTabSz="914400" rtl="0" eaLnBrk="1" latinLnBrk="0" hangingPunct="1">
              <a:lnSpc>
                <a:spcPts val="1260"/>
              </a:lnSpc>
              <a:spcBef>
                <a:spcPts val="400"/>
              </a:spcBef>
              <a:spcAft>
                <a:spcPts val="400"/>
              </a:spcAft>
              <a:buFont typeface="Wingdings" pitchFamily="2" charset="2"/>
              <a:buChar char="q"/>
              <a:defRPr sz="900" kern="1200">
                <a:solidFill>
                  <a:schemeClr val="tx1"/>
                </a:solidFill>
                <a:latin typeface="Acumin Pro" panose="020B0504020202020204" pitchFamily="34" charset="77"/>
                <a:ea typeface="+mn-ea"/>
                <a:cs typeface="+mn-cs"/>
              </a:defRPr>
            </a:lvl4pPr>
            <a:lvl5pPr marL="0" indent="0" algn="l" defTabSz="914400" rtl="0" eaLnBrk="1" latinLnBrk="0" hangingPunct="1">
              <a:lnSpc>
                <a:spcPts val="1050"/>
              </a:lnSpc>
              <a:spcBef>
                <a:spcPts val="400"/>
              </a:spcBef>
              <a:spcAft>
                <a:spcPts val="400"/>
              </a:spcAft>
              <a:buFont typeface="Arial" panose="020B0604020202020204" pitchFamily="34" charset="0"/>
              <a:buNone/>
              <a:defRPr sz="800" kern="1200" baseline="0">
                <a:solidFill>
                  <a:schemeClr val="tx1"/>
                </a:solidFill>
                <a:latin typeface="Acumin Pro" panose="020B0504020202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3" indent="0">
              <a:buNone/>
            </a:pPr>
            <a:r>
              <a:rPr lang="en-GB" noProof="1"/>
              <a:t>Always consider the </a:t>
            </a:r>
            <a:r>
              <a:rPr lang="en-GB" b="1" noProof="1"/>
              <a:t>background and motivation </a:t>
            </a:r>
            <a:r>
              <a:rPr lang="en-GB" noProof="1"/>
              <a:t>behind any proposed support, funding, or investment. Foreign interference efforts may use </a:t>
            </a:r>
            <a:r>
              <a:rPr lang="en-GB" b="1" noProof="1"/>
              <a:t>offers of assistance </a:t>
            </a:r>
            <a:r>
              <a:rPr lang="en-GB" noProof="1"/>
              <a:t>to gain leverage or control over community organisations. </a:t>
            </a:r>
            <a:r>
              <a:rPr lang="en-GB" b="1" noProof="1"/>
              <a:t>See: </a:t>
            </a:r>
            <a:r>
              <a:rPr lang="en-GB" noProof="1">
                <a:hlinkClick r:id="rId10" action="ppaction://hlinksldjump"/>
              </a:rPr>
              <a:t>Key practices for managing gifts, funding and donations</a:t>
            </a:r>
            <a:endParaRPr lang="en-GB" noProof="1"/>
          </a:p>
        </p:txBody>
      </p:sp>
      <p:sp>
        <p:nvSpPr>
          <p:cNvPr id="40" name="Content Placeholder 12">
            <a:extLst>
              <a:ext uri="{FF2B5EF4-FFF2-40B4-BE49-F238E27FC236}">
                <a16:creationId xmlns:a16="http://schemas.microsoft.com/office/drawing/2014/main" id="{A9C70389-FF1F-1211-E2FF-5D3273DD1F2F}"/>
              </a:ext>
            </a:extLst>
          </p:cNvPr>
          <p:cNvSpPr txBox="1">
            <a:spLocks/>
          </p:cNvSpPr>
          <p:nvPr/>
        </p:nvSpPr>
        <p:spPr>
          <a:xfrm>
            <a:off x="5107906" y="3885985"/>
            <a:ext cx="4163810" cy="978189"/>
          </a:xfrm>
          <a:prstGeom prst="roundRect">
            <a:avLst>
              <a:gd name="adj" fmla="val 5415"/>
            </a:avLst>
          </a:prstGeom>
          <a:solidFill>
            <a:srgbClr val="E9CFE9"/>
          </a:solidFill>
        </p:spPr>
        <p:txBody>
          <a:bodyPr vert="horz" wrap="square" lIns="144000" tIns="144000" rIns="144000" bIns="144000" rtlCol="0">
            <a:spAutoFit/>
          </a:bodyPr>
          <a:lstStyle>
            <a:lvl1pPr marL="0" indent="0" algn="l" defTabSz="914400" rtl="0" eaLnBrk="1" latinLnBrk="0" hangingPunct="1">
              <a:lnSpc>
                <a:spcPct val="100000"/>
              </a:lnSpc>
              <a:spcBef>
                <a:spcPts val="1200"/>
              </a:spcBef>
              <a:spcAft>
                <a:spcPts val="400"/>
              </a:spcAft>
              <a:buFont typeface="Arial" panose="020B0604020202020204" pitchFamily="34" charset="0"/>
              <a:buNone/>
              <a:defRPr sz="1400" b="1" i="0" kern="1200">
                <a:solidFill>
                  <a:schemeClr val="tx2"/>
                </a:solidFill>
                <a:latin typeface="Acumin Pro" panose="020B0504020202020204" pitchFamily="34" charset="77"/>
                <a:ea typeface="+mn-ea"/>
                <a:cs typeface="+mn-cs"/>
              </a:defRPr>
            </a:lvl1pPr>
            <a:lvl2pPr marL="0" indent="0" algn="l" defTabSz="914400" rtl="0" eaLnBrk="1" latinLnBrk="0" hangingPunct="1">
              <a:lnSpc>
                <a:spcPct val="100000"/>
              </a:lnSpc>
              <a:spcBef>
                <a:spcPts val="400"/>
              </a:spcBef>
              <a:spcAft>
                <a:spcPts val="400"/>
              </a:spcAft>
              <a:buFont typeface="Arial" panose="020B0604020202020204" pitchFamily="34" charset="0"/>
              <a:buNone/>
              <a:defRPr sz="1200" kern="1200">
                <a:solidFill>
                  <a:schemeClr val="tx1"/>
                </a:solidFill>
                <a:latin typeface="Acumin Pro" panose="020B0504020202020204" pitchFamily="34" charset="77"/>
                <a:ea typeface="+mn-ea"/>
                <a:cs typeface="+mn-cs"/>
              </a:defRPr>
            </a:lvl2pPr>
            <a:lvl3pPr marL="0" indent="0" algn="l" defTabSz="914400" rtl="0" eaLnBrk="1" latinLnBrk="0" hangingPunct="1">
              <a:lnSpc>
                <a:spcPts val="1260"/>
              </a:lnSpc>
              <a:spcBef>
                <a:spcPts val="400"/>
              </a:spcBef>
              <a:spcAft>
                <a:spcPts val="400"/>
              </a:spcAft>
              <a:buFont typeface="Arial" panose="020B0604020202020204" pitchFamily="34" charset="0"/>
              <a:buNone/>
              <a:defRPr sz="900" kern="1200">
                <a:solidFill>
                  <a:schemeClr val="tx1"/>
                </a:solidFill>
                <a:latin typeface="Acumin Pro" panose="020B0504020202020204" pitchFamily="34" charset="77"/>
                <a:ea typeface="+mn-ea"/>
                <a:cs typeface="+mn-cs"/>
              </a:defRPr>
            </a:lvl3pPr>
            <a:lvl4pPr marL="180000" indent="-180000" algn="l" defTabSz="914400" rtl="0" eaLnBrk="1" latinLnBrk="0" hangingPunct="1">
              <a:lnSpc>
                <a:spcPts val="1260"/>
              </a:lnSpc>
              <a:spcBef>
                <a:spcPts val="400"/>
              </a:spcBef>
              <a:spcAft>
                <a:spcPts val="400"/>
              </a:spcAft>
              <a:buFont typeface="Wingdings" pitchFamily="2" charset="2"/>
              <a:buChar char="q"/>
              <a:defRPr sz="900" kern="1200">
                <a:solidFill>
                  <a:schemeClr val="tx1"/>
                </a:solidFill>
                <a:latin typeface="Acumin Pro" panose="020B0504020202020204" pitchFamily="34" charset="77"/>
                <a:ea typeface="+mn-ea"/>
                <a:cs typeface="+mn-cs"/>
              </a:defRPr>
            </a:lvl4pPr>
            <a:lvl5pPr marL="0" indent="0" algn="l" defTabSz="914400" rtl="0" eaLnBrk="1" latinLnBrk="0" hangingPunct="1">
              <a:lnSpc>
                <a:spcPts val="1050"/>
              </a:lnSpc>
              <a:spcBef>
                <a:spcPts val="400"/>
              </a:spcBef>
              <a:spcAft>
                <a:spcPts val="400"/>
              </a:spcAft>
              <a:buFont typeface="Arial" panose="020B0604020202020204" pitchFamily="34" charset="0"/>
              <a:buNone/>
              <a:defRPr sz="800" kern="1200" baseline="0">
                <a:solidFill>
                  <a:schemeClr val="tx1"/>
                </a:solidFill>
                <a:latin typeface="Acumin Pro" panose="020B0504020202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3" indent="0">
              <a:buNone/>
            </a:pPr>
            <a:r>
              <a:rPr lang="en-GB" b="1" noProof="1"/>
              <a:t>Pay attention to anyone who tries to bypass normal communication or decision-making processes </a:t>
            </a:r>
            <a:r>
              <a:rPr lang="en-GB" noProof="1"/>
              <a:t>— such as pushing for private meetings, avoiding written records, or discouraging others from being involved. </a:t>
            </a:r>
            <a:br>
              <a:rPr lang="en-GB" noProof="1"/>
            </a:br>
            <a:r>
              <a:rPr lang="en-GB" noProof="1"/>
              <a:t>These behaviours may signal an attempt to avoid transparency.</a:t>
            </a:r>
          </a:p>
        </p:txBody>
      </p:sp>
      <p:sp>
        <p:nvSpPr>
          <p:cNvPr id="42" name="Content Placeholder 12">
            <a:extLst>
              <a:ext uri="{FF2B5EF4-FFF2-40B4-BE49-F238E27FC236}">
                <a16:creationId xmlns:a16="http://schemas.microsoft.com/office/drawing/2014/main" id="{64B07567-18ED-8B59-3B30-C8D357D0DE0A}"/>
              </a:ext>
            </a:extLst>
          </p:cNvPr>
          <p:cNvSpPr txBox="1">
            <a:spLocks/>
          </p:cNvSpPr>
          <p:nvPr/>
        </p:nvSpPr>
        <p:spPr>
          <a:xfrm>
            <a:off x="5107906" y="4981426"/>
            <a:ext cx="4163810" cy="806640"/>
          </a:xfrm>
          <a:prstGeom prst="roundRect">
            <a:avLst>
              <a:gd name="adj" fmla="val 5415"/>
            </a:avLst>
          </a:prstGeom>
          <a:solidFill>
            <a:srgbClr val="E9CFE9"/>
          </a:solidFill>
        </p:spPr>
        <p:txBody>
          <a:bodyPr vert="horz" wrap="square" lIns="144000" tIns="144000" rIns="144000" bIns="144000" rtlCol="0">
            <a:spAutoFit/>
          </a:bodyPr>
          <a:lstStyle>
            <a:lvl1pPr marL="0" indent="0" algn="l" defTabSz="914400" rtl="0" eaLnBrk="1" latinLnBrk="0" hangingPunct="1">
              <a:lnSpc>
                <a:spcPct val="100000"/>
              </a:lnSpc>
              <a:spcBef>
                <a:spcPts val="1200"/>
              </a:spcBef>
              <a:spcAft>
                <a:spcPts val="400"/>
              </a:spcAft>
              <a:buFont typeface="Arial" panose="020B0604020202020204" pitchFamily="34" charset="0"/>
              <a:buNone/>
              <a:defRPr sz="1400" b="1" i="0" kern="1200">
                <a:solidFill>
                  <a:schemeClr val="tx2"/>
                </a:solidFill>
                <a:latin typeface="Acumin Pro" panose="020B0504020202020204" pitchFamily="34" charset="77"/>
                <a:ea typeface="+mn-ea"/>
                <a:cs typeface="+mn-cs"/>
              </a:defRPr>
            </a:lvl1pPr>
            <a:lvl2pPr marL="0" indent="0" algn="l" defTabSz="914400" rtl="0" eaLnBrk="1" latinLnBrk="0" hangingPunct="1">
              <a:lnSpc>
                <a:spcPct val="100000"/>
              </a:lnSpc>
              <a:spcBef>
                <a:spcPts val="400"/>
              </a:spcBef>
              <a:spcAft>
                <a:spcPts val="400"/>
              </a:spcAft>
              <a:buFont typeface="Arial" panose="020B0604020202020204" pitchFamily="34" charset="0"/>
              <a:buNone/>
              <a:defRPr sz="1200" kern="1200">
                <a:solidFill>
                  <a:schemeClr val="tx1"/>
                </a:solidFill>
                <a:latin typeface="Acumin Pro" panose="020B0504020202020204" pitchFamily="34" charset="77"/>
                <a:ea typeface="+mn-ea"/>
                <a:cs typeface="+mn-cs"/>
              </a:defRPr>
            </a:lvl2pPr>
            <a:lvl3pPr marL="0" indent="0" algn="l" defTabSz="914400" rtl="0" eaLnBrk="1" latinLnBrk="0" hangingPunct="1">
              <a:lnSpc>
                <a:spcPts val="1260"/>
              </a:lnSpc>
              <a:spcBef>
                <a:spcPts val="400"/>
              </a:spcBef>
              <a:spcAft>
                <a:spcPts val="400"/>
              </a:spcAft>
              <a:buFont typeface="Arial" panose="020B0604020202020204" pitchFamily="34" charset="0"/>
              <a:buNone/>
              <a:defRPr sz="900" kern="1200">
                <a:solidFill>
                  <a:schemeClr val="tx1"/>
                </a:solidFill>
                <a:latin typeface="Acumin Pro" panose="020B0504020202020204" pitchFamily="34" charset="77"/>
                <a:ea typeface="+mn-ea"/>
                <a:cs typeface="+mn-cs"/>
              </a:defRPr>
            </a:lvl3pPr>
            <a:lvl4pPr marL="180000" indent="-180000" algn="l" defTabSz="914400" rtl="0" eaLnBrk="1" latinLnBrk="0" hangingPunct="1">
              <a:lnSpc>
                <a:spcPts val="1260"/>
              </a:lnSpc>
              <a:spcBef>
                <a:spcPts val="400"/>
              </a:spcBef>
              <a:spcAft>
                <a:spcPts val="400"/>
              </a:spcAft>
              <a:buFont typeface="Wingdings" pitchFamily="2" charset="2"/>
              <a:buChar char="q"/>
              <a:defRPr sz="900" kern="1200">
                <a:solidFill>
                  <a:schemeClr val="tx1"/>
                </a:solidFill>
                <a:latin typeface="Acumin Pro" panose="020B0504020202020204" pitchFamily="34" charset="77"/>
                <a:ea typeface="+mn-ea"/>
                <a:cs typeface="+mn-cs"/>
              </a:defRPr>
            </a:lvl4pPr>
            <a:lvl5pPr marL="0" indent="0" algn="l" defTabSz="914400" rtl="0" eaLnBrk="1" latinLnBrk="0" hangingPunct="1">
              <a:lnSpc>
                <a:spcPts val="1050"/>
              </a:lnSpc>
              <a:spcBef>
                <a:spcPts val="400"/>
              </a:spcBef>
              <a:spcAft>
                <a:spcPts val="400"/>
              </a:spcAft>
              <a:buFont typeface="Arial" panose="020B0604020202020204" pitchFamily="34" charset="0"/>
              <a:buNone/>
              <a:defRPr sz="800" kern="1200" baseline="0">
                <a:solidFill>
                  <a:schemeClr val="tx1"/>
                </a:solidFill>
                <a:latin typeface="Acumin Pro" panose="020B0504020202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3" indent="0">
              <a:buNone/>
            </a:pPr>
            <a:r>
              <a:rPr lang="en-GB" b="1" noProof="1"/>
              <a:t>Before sharing information, take a moment to check where it came from</a:t>
            </a:r>
            <a:r>
              <a:rPr lang="en-GB" noProof="1"/>
              <a:t>. Verifying the source helps prevent the accidental spread of false or misleading content.</a:t>
            </a:r>
          </a:p>
        </p:txBody>
      </p:sp>
      <p:sp>
        <p:nvSpPr>
          <p:cNvPr id="44" name="Rounded Rectangle 43">
            <a:extLst>
              <a:ext uri="{FF2B5EF4-FFF2-40B4-BE49-F238E27FC236}">
                <a16:creationId xmlns:a16="http://schemas.microsoft.com/office/drawing/2014/main" id="{F08C8CE7-D5A6-F44D-7129-A4A7088CEBBE}"/>
              </a:ext>
            </a:extLst>
          </p:cNvPr>
          <p:cNvSpPr/>
          <p:nvPr/>
        </p:nvSpPr>
        <p:spPr>
          <a:xfrm>
            <a:off x="4629498" y="3099049"/>
            <a:ext cx="213956" cy="213956"/>
          </a:xfrm>
          <a:prstGeom prst="roundRect">
            <a:avLst/>
          </a:prstGeom>
          <a:solidFill>
            <a:schemeClr val="bg1"/>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ounded Rectangle 44">
            <a:extLst>
              <a:ext uri="{FF2B5EF4-FFF2-40B4-BE49-F238E27FC236}">
                <a16:creationId xmlns:a16="http://schemas.microsoft.com/office/drawing/2014/main" id="{DF8771AF-E55F-BFAC-C608-88BE6641D098}"/>
              </a:ext>
            </a:extLst>
          </p:cNvPr>
          <p:cNvSpPr/>
          <p:nvPr/>
        </p:nvSpPr>
        <p:spPr>
          <a:xfrm>
            <a:off x="4627586" y="4193535"/>
            <a:ext cx="213956" cy="213956"/>
          </a:xfrm>
          <a:prstGeom prst="roundRect">
            <a:avLst/>
          </a:prstGeom>
          <a:solidFill>
            <a:schemeClr val="bg1"/>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ounded Rectangle 45">
            <a:extLst>
              <a:ext uri="{FF2B5EF4-FFF2-40B4-BE49-F238E27FC236}">
                <a16:creationId xmlns:a16="http://schemas.microsoft.com/office/drawing/2014/main" id="{141C5A78-2D5D-F760-724D-D9A3D2E22E55}"/>
              </a:ext>
            </a:extLst>
          </p:cNvPr>
          <p:cNvSpPr/>
          <p:nvPr/>
        </p:nvSpPr>
        <p:spPr>
          <a:xfrm>
            <a:off x="4627961" y="5299657"/>
            <a:ext cx="213956" cy="213956"/>
          </a:xfrm>
          <a:prstGeom prst="roundRect">
            <a:avLst/>
          </a:prstGeom>
          <a:solidFill>
            <a:schemeClr val="bg1"/>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ounded Rectangle 46">
            <a:extLst>
              <a:ext uri="{FF2B5EF4-FFF2-40B4-BE49-F238E27FC236}">
                <a16:creationId xmlns:a16="http://schemas.microsoft.com/office/drawing/2014/main" id="{AFADA6A9-DF15-F81C-3377-2FB222645F72}"/>
              </a:ext>
            </a:extLst>
          </p:cNvPr>
          <p:cNvSpPr/>
          <p:nvPr/>
        </p:nvSpPr>
        <p:spPr>
          <a:xfrm>
            <a:off x="9117018" y="1821749"/>
            <a:ext cx="213956" cy="213956"/>
          </a:xfrm>
          <a:prstGeom prst="roundRect">
            <a:avLst/>
          </a:prstGeom>
          <a:solidFill>
            <a:schemeClr val="bg1"/>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ounded Rectangle 47">
            <a:extLst>
              <a:ext uri="{FF2B5EF4-FFF2-40B4-BE49-F238E27FC236}">
                <a16:creationId xmlns:a16="http://schemas.microsoft.com/office/drawing/2014/main" id="{F30EA800-E7CE-9988-807F-096976AB92F7}"/>
              </a:ext>
            </a:extLst>
          </p:cNvPr>
          <p:cNvSpPr/>
          <p:nvPr/>
        </p:nvSpPr>
        <p:spPr>
          <a:xfrm>
            <a:off x="9117018" y="2754509"/>
            <a:ext cx="213956" cy="213956"/>
          </a:xfrm>
          <a:prstGeom prst="roundRect">
            <a:avLst/>
          </a:prstGeom>
          <a:solidFill>
            <a:schemeClr val="bg1"/>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ounded Rectangle 48">
            <a:extLst>
              <a:ext uri="{FF2B5EF4-FFF2-40B4-BE49-F238E27FC236}">
                <a16:creationId xmlns:a16="http://schemas.microsoft.com/office/drawing/2014/main" id="{AB721658-2FA0-7310-EC97-80ED81A47C38}"/>
              </a:ext>
            </a:extLst>
          </p:cNvPr>
          <p:cNvSpPr/>
          <p:nvPr/>
        </p:nvSpPr>
        <p:spPr>
          <a:xfrm>
            <a:off x="9117018" y="3841476"/>
            <a:ext cx="213956" cy="213956"/>
          </a:xfrm>
          <a:prstGeom prst="roundRect">
            <a:avLst/>
          </a:prstGeom>
          <a:solidFill>
            <a:schemeClr val="bg1"/>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ounded Rectangle 49">
            <a:extLst>
              <a:ext uri="{FF2B5EF4-FFF2-40B4-BE49-F238E27FC236}">
                <a16:creationId xmlns:a16="http://schemas.microsoft.com/office/drawing/2014/main" id="{3CB1DF01-759B-E558-A806-F3B28E23C324}"/>
              </a:ext>
            </a:extLst>
          </p:cNvPr>
          <p:cNvSpPr/>
          <p:nvPr/>
        </p:nvSpPr>
        <p:spPr>
          <a:xfrm>
            <a:off x="9117018" y="4940271"/>
            <a:ext cx="213956" cy="213956"/>
          </a:xfrm>
          <a:prstGeom prst="roundRect">
            <a:avLst/>
          </a:prstGeom>
          <a:solidFill>
            <a:schemeClr val="bg1"/>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4">
            <a:extLst>
              <a:ext uri="{FF2B5EF4-FFF2-40B4-BE49-F238E27FC236}">
                <a16:creationId xmlns:a16="http://schemas.microsoft.com/office/drawing/2014/main" id="{CC1DAC73-B2FF-B5A1-E33E-A1028E76C9A9}"/>
              </a:ext>
            </a:extLst>
          </p:cNvPr>
          <p:cNvSpPr txBox="1">
            <a:spLocks/>
          </p:cNvSpPr>
          <p:nvPr/>
        </p:nvSpPr>
        <p:spPr>
          <a:xfrm>
            <a:off x="7976558" y="6021388"/>
            <a:ext cx="1303368" cy="164353"/>
          </a:xfrm>
          <a:prstGeom prst="rect">
            <a:avLst/>
          </a:prstGeom>
        </p:spPr>
        <p:txBody>
          <a:bodyPr vert="horz" lIns="0" tIns="0" rIns="0" bIns="0" rtlCol="0" anchor="b" anchorCtr="0"/>
          <a:lstStyle>
            <a:defPPr>
              <a:defRPr lang="en-US"/>
            </a:defPPr>
            <a:lvl1pPr marL="0" algn="l" defTabSz="457200" rtl="0" eaLnBrk="1" latinLnBrk="0" hangingPunct="1">
              <a:lnSpc>
                <a:spcPts val="1160"/>
              </a:lnSpc>
              <a:defRPr sz="800" b="0" kern="1200">
                <a:solidFill>
                  <a:schemeClr val="accent5">
                    <a:lumMod val="10000"/>
                  </a:schemeClr>
                </a:solidFill>
                <a:latin typeface="Acumin Pro" panose="020B0504020202020204" pitchFamily="34"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b="1" noProof="1"/>
              <a:t>Continued on the next page</a:t>
            </a:r>
            <a:endParaRPr lang="en-GB" noProof="1"/>
          </a:p>
        </p:txBody>
      </p:sp>
    </p:spTree>
    <p:extLst>
      <p:ext uri="{BB962C8B-B14F-4D97-AF65-F5344CB8AC3E}">
        <p14:creationId xmlns:p14="http://schemas.microsoft.com/office/powerpoint/2010/main" val="17025286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FAD146-22B5-71F0-27C4-93689CD6861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80A3BA6-5962-5C38-431E-517F576D1AE7}"/>
              </a:ext>
            </a:extLst>
          </p:cNvPr>
          <p:cNvSpPr>
            <a:spLocks noGrp="1"/>
          </p:cNvSpPr>
          <p:nvPr>
            <p:ph type="sldNum" sz="quarter" idx="11"/>
          </p:nvPr>
        </p:nvSpPr>
        <p:spPr/>
        <p:txBody>
          <a:bodyPr/>
          <a:lstStyle/>
          <a:p>
            <a:fld id="{5A068BD1-017B-D645-8113-7734FBE32584}" type="slidenum">
              <a:rPr lang="en-US" smtClean="0"/>
              <a:pPr/>
              <a:t>10</a:t>
            </a:fld>
            <a:endParaRPr lang="en-US" sz="800"/>
          </a:p>
        </p:txBody>
      </p:sp>
      <p:sp>
        <p:nvSpPr>
          <p:cNvPr id="13" name="Content Placeholder 12">
            <a:extLst>
              <a:ext uri="{FF2B5EF4-FFF2-40B4-BE49-F238E27FC236}">
                <a16:creationId xmlns:a16="http://schemas.microsoft.com/office/drawing/2014/main" id="{ABD2CEE6-9B9B-5EDA-60CC-7F5DD57D18F7}"/>
              </a:ext>
            </a:extLst>
          </p:cNvPr>
          <p:cNvSpPr>
            <a:spLocks noGrp="1"/>
          </p:cNvSpPr>
          <p:nvPr>
            <p:ph sz="half" idx="19"/>
          </p:nvPr>
        </p:nvSpPr>
        <p:spPr>
          <a:xfrm>
            <a:off x="631825" y="1861498"/>
            <a:ext cx="4163810" cy="635091"/>
          </a:xfrm>
        </p:spPr>
        <p:txBody>
          <a:bodyPr lIns="144000" tIns="144000" bIns="144000">
            <a:spAutoFit/>
          </a:bodyPr>
          <a:lstStyle/>
          <a:p>
            <a:pPr marL="0" lvl="3" indent="0">
              <a:buNone/>
            </a:pPr>
            <a:r>
              <a:rPr lang="en-GB" b="1" noProof="1"/>
              <a:t>Take a trusted colleague with you </a:t>
            </a:r>
            <a:r>
              <a:rPr lang="en-GB" noProof="1"/>
              <a:t>when meeting new contacts </a:t>
            </a:r>
            <a:br>
              <a:rPr lang="en-GB" noProof="1"/>
            </a:br>
            <a:r>
              <a:rPr lang="en-GB" noProof="1"/>
              <a:t>(online or in person) and keep them included in email exchanges.</a:t>
            </a:r>
          </a:p>
        </p:txBody>
      </p:sp>
      <p:sp>
        <p:nvSpPr>
          <p:cNvPr id="5" name="Footer Placeholder 4">
            <a:extLst>
              <a:ext uri="{FF2B5EF4-FFF2-40B4-BE49-F238E27FC236}">
                <a16:creationId xmlns:a16="http://schemas.microsoft.com/office/drawing/2014/main" id="{00C18CA7-FD9E-5FB5-CF5E-E9107E1DCAE7}"/>
              </a:ext>
            </a:extLst>
          </p:cNvPr>
          <p:cNvSpPr>
            <a:spLocks noGrp="1"/>
          </p:cNvSpPr>
          <p:nvPr>
            <p:ph type="ftr" sz="quarter" idx="3"/>
          </p:nvPr>
        </p:nvSpPr>
        <p:spPr/>
        <p:txBody>
          <a:bodyPr/>
          <a:lstStyle/>
          <a:p>
            <a:r>
              <a:rPr lang="en-GB" b="1" noProof="1"/>
              <a:t>This content is based on information from the </a:t>
            </a:r>
            <a:r>
              <a:rPr lang="en-GB" b="1" noProof="1">
                <a:hlinkClick r:id="rId2"/>
              </a:rPr>
              <a:t>Protective Security Guidance resources</a:t>
            </a:r>
            <a:r>
              <a:rPr lang="en-GB" b="1" noProof="1"/>
              <a:t>. </a:t>
            </a:r>
          </a:p>
          <a:p>
            <a:r>
              <a:rPr lang="en-GB" noProof="1"/>
              <a:t>This information is intended to provide general guidance and promote understanding.   |   Find out more at </a:t>
            </a:r>
            <a:r>
              <a:rPr lang="en-GB" noProof="1">
                <a:hlinkClick r:id="rId3"/>
              </a:rPr>
              <a:t>www.crfi.govt.nz</a:t>
            </a:r>
            <a:endParaRPr lang="en-GB" noProof="1"/>
          </a:p>
        </p:txBody>
      </p:sp>
      <p:sp>
        <p:nvSpPr>
          <p:cNvPr id="6" name="Title 5">
            <a:extLst>
              <a:ext uri="{FF2B5EF4-FFF2-40B4-BE49-F238E27FC236}">
                <a16:creationId xmlns:a16="http://schemas.microsoft.com/office/drawing/2014/main" id="{7B84D03A-A708-903B-44E4-4035EF9FCCE2}"/>
              </a:ext>
            </a:extLst>
          </p:cNvPr>
          <p:cNvSpPr>
            <a:spLocks noGrp="1"/>
          </p:cNvSpPr>
          <p:nvPr>
            <p:ph type="title"/>
          </p:nvPr>
        </p:nvSpPr>
        <p:spPr>
          <a:xfrm>
            <a:off x="631825" y="272559"/>
            <a:ext cx="8642350" cy="470327"/>
          </a:xfrm>
        </p:spPr>
        <p:txBody>
          <a:bodyPr/>
          <a:lstStyle/>
          <a:p>
            <a:r>
              <a:rPr lang="en-GB" noProof="1"/>
              <a:t>Key practices for staying vigilant – </a:t>
            </a:r>
            <a:r>
              <a:rPr lang="en-GB" b="0" noProof="1"/>
              <a:t>Checklist for everyone in your organisation</a:t>
            </a:r>
            <a:endParaRPr lang="en-US" b="0"/>
          </a:p>
        </p:txBody>
      </p:sp>
      <p:sp>
        <p:nvSpPr>
          <p:cNvPr id="12" name="Content Placeholder 11">
            <a:extLst>
              <a:ext uri="{FF2B5EF4-FFF2-40B4-BE49-F238E27FC236}">
                <a16:creationId xmlns:a16="http://schemas.microsoft.com/office/drawing/2014/main" id="{C65549E9-79DF-EA62-AB65-16103381F898}"/>
              </a:ext>
            </a:extLst>
          </p:cNvPr>
          <p:cNvSpPr>
            <a:spLocks noGrp="1"/>
          </p:cNvSpPr>
          <p:nvPr>
            <p:ph sz="half" idx="1"/>
          </p:nvPr>
        </p:nvSpPr>
        <p:spPr>
          <a:xfrm>
            <a:off x="1168087" y="1451626"/>
            <a:ext cx="3640451" cy="201462"/>
          </a:xfrm>
        </p:spPr>
        <p:txBody>
          <a:bodyPr/>
          <a:lstStyle/>
          <a:p>
            <a:r>
              <a:rPr lang="en-GB" noProof="1"/>
              <a:t>Engage safely</a:t>
            </a:r>
          </a:p>
        </p:txBody>
      </p:sp>
      <p:sp>
        <p:nvSpPr>
          <p:cNvPr id="15" name="Content Placeholder 14">
            <a:extLst>
              <a:ext uri="{FF2B5EF4-FFF2-40B4-BE49-F238E27FC236}">
                <a16:creationId xmlns:a16="http://schemas.microsoft.com/office/drawing/2014/main" id="{77CB1A40-DABD-27BE-B794-016661526C24}"/>
              </a:ext>
            </a:extLst>
          </p:cNvPr>
          <p:cNvSpPr>
            <a:spLocks noGrp="1"/>
          </p:cNvSpPr>
          <p:nvPr>
            <p:ph sz="half" idx="21"/>
          </p:nvPr>
        </p:nvSpPr>
        <p:spPr>
          <a:xfrm>
            <a:off x="5763820" y="1456168"/>
            <a:ext cx="3510356" cy="201462"/>
          </a:xfrm>
        </p:spPr>
        <p:txBody>
          <a:bodyPr/>
          <a:lstStyle/>
          <a:p>
            <a:r>
              <a:rPr lang="en-GB" noProof="1"/>
              <a:t>Gifts, donations and favours</a:t>
            </a:r>
          </a:p>
        </p:txBody>
      </p:sp>
      <p:sp>
        <p:nvSpPr>
          <p:cNvPr id="16" name="Content Placeholder 15">
            <a:extLst>
              <a:ext uri="{FF2B5EF4-FFF2-40B4-BE49-F238E27FC236}">
                <a16:creationId xmlns:a16="http://schemas.microsoft.com/office/drawing/2014/main" id="{2AB8AF89-5B2A-F31D-A09F-80F28DEFBFD9}"/>
              </a:ext>
            </a:extLst>
          </p:cNvPr>
          <p:cNvSpPr>
            <a:spLocks noGrp="1"/>
          </p:cNvSpPr>
          <p:nvPr>
            <p:ph sz="half" idx="22"/>
          </p:nvPr>
        </p:nvSpPr>
        <p:spPr>
          <a:xfrm>
            <a:off x="626074" y="2610119"/>
            <a:ext cx="4163810" cy="806640"/>
          </a:xfrm>
        </p:spPr>
        <p:txBody>
          <a:bodyPr lIns="144000" tIns="144000" bIns="144000">
            <a:spAutoFit/>
          </a:bodyPr>
          <a:lstStyle/>
          <a:p>
            <a:pPr marL="0" lvl="3" indent="0">
              <a:buNone/>
            </a:pPr>
            <a:r>
              <a:rPr lang="en-GB" b="1" noProof="1"/>
              <a:t>Share only the contact details you're comfortable making public </a:t>
            </a:r>
            <a:br>
              <a:rPr lang="en-GB" b="1" noProof="1"/>
            </a:br>
            <a:r>
              <a:rPr lang="en-GB" b="1" noProof="1"/>
              <a:t>in your role. </a:t>
            </a:r>
            <a:r>
              <a:rPr lang="en-GB" noProof="1"/>
              <a:t>Keeping your personal contact details private can help protect your privacy, and reduce the risk of unwanted contact.</a:t>
            </a:r>
          </a:p>
        </p:txBody>
      </p:sp>
      <p:sp>
        <p:nvSpPr>
          <p:cNvPr id="18" name="Text Placeholder 17">
            <a:extLst>
              <a:ext uri="{FF2B5EF4-FFF2-40B4-BE49-F238E27FC236}">
                <a16:creationId xmlns:a16="http://schemas.microsoft.com/office/drawing/2014/main" id="{35C2A994-E6E4-A3B1-E7E6-C1F6D6B0FAF4}"/>
              </a:ext>
            </a:extLst>
          </p:cNvPr>
          <p:cNvSpPr>
            <a:spLocks noGrp="1"/>
          </p:cNvSpPr>
          <p:nvPr>
            <p:ph type="body" sz="quarter" idx="24"/>
          </p:nvPr>
        </p:nvSpPr>
        <p:spPr>
          <a:xfrm>
            <a:off x="631824" y="886723"/>
            <a:ext cx="6504333" cy="371571"/>
          </a:xfrm>
        </p:spPr>
        <p:txBody>
          <a:bodyPr wrap="square">
            <a:spAutoFit/>
          </a:bodyPr>
          <a:lstStyle/>
          <a:p>
            <a:r>
              <a:rPr lang="en-GB" sz="1200"/>
              <a:t>Everyone has a role to play in safeguarding your organisation from foreign interference</a:t>
            </a:r>
          </a:p>
        </p:txBody>
      </p:sp>
      <p:sp>
        <p:nvSpPr>
          <p:cNvPr id="21" name="Rounded Rectangle 20">
            <a:extLst>
              <a:ext uri="{FF2B5EF4-FFF2-40B4-BE49-F238E27FC236}">
                <a16:creationId xmlns:a16="http://schemas.microsoft.com/office/drawing/2014/main" id="{16812F26-3C62-614F-91FA-338F9DE032D5}"/>
              </a:ext>
            </a:extLst>
          </p:cNvPr>
          <p:cNvSpPr/>
          <p:nvPr/>
        </p:nvSpPr>
        <p:spPr>
          <a:xfrm>
            <a:off x="4627585" y="1821749"/>
            <a:ext cx="213956" cy="213956"/>
          </a:xfrm>
          <a:prstGeom prst="roundRect">
            <a:avLst/>
          </a:prstGeom>
          <a:solidFill>
            <a:schemeClr val="bg1"/>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ent Placeholder 15">
            <a:extLst>
              <a:ext uri="{FF2B5EF4-FFF2-40B4-BE49-F238E27FC236}">
                <a16:creationId xmlns:a16="http://schemas.microsoft.com/office/drawing/2014/main" id="{ACDB5441-4BC6-3DEA-7E58-CD197351F1F8}"/>
              </a:ext>
            </a:extLst>
          </p:cNvPr>
          <p:cNvSpPr txBox="1">
            <a:spLocks/>
          </p:cNvSpPr>
          <p:nvPr/>
        </p:nvSpPr>
        <p:spPr>
          <a:xfrm>
            <a:off x="626074" y="3528227"/>
            <a:ext cx="4163810" cy="806640"/>
          </a:xfrm>
          <a:prstGeom prst="roundRect">
            <a:avLst>
              <a:gd name="adj" fmla="val 5415"/>
            </a:avLst>
          </a:prstGeom>
          <a:solidFill>
            <a:srgbClr val="E9CFE9"/>
          </a:solidFill>
        </p:spPr>
        <p:txBody>
          <a:bodyPr vert="horz" wrap="square" lIns="144000" tIns="144000" rIns="144000" bIns="144000" rtlCol="0">
            <a:spAutoFit/>
          </a:bodyPr>
          <a:lstStyle>
            <a:lvl1pPr marL="0" indent="0" algn="l" defTabSz="914400" rtl="0" eaLnBrk="1" latinLnBrk="0" hangingPunct="1">
              <a:lnSpc>
                <a:spcPct val="100000"/>
              </a:lnSpc>
              <a:spcBef>
                <a:spcPts val="1200"/>
              </a:spcBef>
              <a:spcAft>
                <a:spcPts val="400"/>
              </a:spcAft>
              <a:buFont typeface="Arial" panose="020B0604020202020204" pitchFamily="34" charset="0"/>
              <a:buNone/>
              <a:defRPr sz="1400" b="1" i="0" kern="1200">
                <a:solidFill>
                  <a:schemeClr val="tx2"/>
                </a:solidFill>
                <a:latin typeface="Acumin Pro" panose="020B0504020202020204" pitchFamily="34" charset="77"/>
                <a:ea typeface="+mn-ea"/>
                <a:cs typeface="+mn-cs"/>
              </a:defRPr>
            </a:lvl1pPr>
            <a:lvl2pPr marL="0" indent="0" algn="l" defTabSz="914400" rtl="0" eaLnBrk="1" latinLnBrk="0" hangingPunct="1">
              <a:lnSpc>
                <a:spcPct val="100000"/>
              </a:lnSpc>
              <a:spcBef>
                <a:spcPts val="400"/>
              </a:spcBef>
              <a:spcAft>
                <a:spcPts val="400"/>
              </a:spcAft>
              <a:buFont typeface="Arial" panose="020B0604020202020204" pitchFamily="34" charset="0"/>
              <a:buNone/>
              <a:defRPr sz="1200" kern="1200">
                <a:solidFill>
                  <a:schemeClr val="tx1"/>
                </a:solidFill>
                <a:latin typeface="Acumin Pro" panose="020B0504020202020204" pitchFamily="34" charset="77"/>
                <a:ea typeface="+mn-ea"/>
                <a:cs typeface="+mn-cs"/>
              </a:defRPr>
            </a:lvl2pPr>
            <a:lvl3pPr marL="0" indent="0" algn="l" defTabSz="914400" rtl="0" eaLnBrk="1" latinLnBrk="0" hangingPunct="1">
              <a:lnSpc>
                <a:spcPts val="1260"/>
              </a:lnSpc>
              <a:spcBef>
                <a:spcPts val="400"/>
              </a:spcBef>
              <a:spcAft>
                <a:spcPts val="400"/>
              </a:spcAft>
              <a:buFont typeface="Arial" panose="020B0604020202020204" pitchFamily="34" charset="0"/>
              <a:buNone/>
              <a:defRPr sz="900" kern="1200">
                <a:solidFill>
                  <a:schemeClr val="tx1"/>
                </a:solidFill>
                <a:latin typeface="Acumin Pro" panose="020B0504020202020204" pitchFamily="34" charset="77"/>
                <a:ea typeface="+mn-ea"/>
                <a:cs typeface="+mn-cs"/>
              </a:defRPr>
            </a:lvl3pPr>
            <a:lvl4pPr marL="180000" indent="-180000" algn="l" defTabSz="914400" rtl="0" eaLnBrk="1" latinLnBrk="0" hangingPunct="1">
              <a:lnSpc>
                <a:spcPts val="1260"/>
              </a:lnSpc>
              <a:spcBef>
                <a:spcPts val="400"/>
              </a:spcBef>
              <a:spcAft>
                <a:spcPts val="400"/>
              </a:spcAft>
              <a:buFont typeface="Wingdings" pitchFamily="2" charset="2"/>
              <a:buChar char="q"/>
              <a:defRPr sz="900" kern="1200">
                <a:solidFill>
                  <a:schemeClr val="tx1"/>
                </a:solidFill>
                <a:latin typeface="Acumin Pro" panose="020B0504020202020204" pitchFamily="34" charset="77"/>
                <a:ea typeface="+mn-ea"/>
                <a:cs typeface="+mn-cs"/>
              </a:defRPr>
            </a:lvl4pPr>
            <a:lvl5pPr marL="0" indent="0" algn="l" defTabSz="914400" rtl="0" eaLnBrk="1" latinLnBrk="0" hangingPunct="1">
              <a:lnSpc>
                <a:spcPts val="1050"/>
              </a:lnSpc>
              <a:spcBef>
                <a:spcPts val="400"/>
              </a:spcBef>
              <a:spcAft>
                <a:spcPts val="400"/>
              </a:spcAft>
              <a:buFont typeface="Arial" panose="020B0604020202020204" pitchFamily="34" charset="0"/>
              <a:buNone/>
              <a:defRPr sz="800" kern="1200" baseline="0">
                <a:solidFill>
                  <a:schemeClr val="tx1"/>
                </a:solidFill>
                <a:latin typeface="Acumin Pro" panose="020B0504020202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3" indent="0">
              <a:buNone/>
            </a:pPr>
            <a:r>
              <a:rPr lang="en-GB" b="1" noProof="1"/>
              <a:t>Do not discuss sensitive or private information in public </a:t>
            </a:r>
            <a:r>
              <a:rPr lang="en-GB" noProof="1"/>
              <a:t>or in places where others might overhear. This helps prevent the risk of that information being misused.</a:t>
            </a:r>
          </a:p>
        </p:txBody>
      </p:sp>
      <p:sp>
        <p:nvSpPr>
          <p:cNvPr id="32" name="Content Placeholder 15">
            <a:extLst>
              <a:ext uri="{FF2B5EF4-FFF2-40B4-BE49-F238E27FC236}">
                <a16:creationId xmlns:a16="http://schemas.microsoft.com/office/drawing/2014/main" id="{36578642-BFCA-4713-1B16-3A1D6101E9C5}"/>
              </a:ext>
            </a:extLst>
          </p:cNvPr>
          <p:cNvSpPr txBox="1">
            <a:spLocks/>
          </p:cNvSpPr>
          <p:nvPr/>
        </p:nvSpPr>
        <p:spPr>
          <a:xfrm>
            <a:off x="626074" y="4459008"/>
            <a:ext cx="4163810" cy="635091"/>
          </a:xfrm>
          <a:prstGeom prst="roundRect">
            <a:avLst>
              <a:gd name="adj" fmla="val 5415"/>
            </a:avLst>
          </a:prstGeom>
          <a:solidFill>
            <a:srgbClr val="E9CFE9"/>
          </a:solidFill>
        </p:spPr>
        <p:txBody>
          <a:bodyPr vert="horz" wrap="square" lIns="144000" tIns="144000" rIns="144000" bIns="144000" rtlCol="0">
            <a:spAutoFit/>
          </a:bodyPr>
          <a:lstStyle>
            <a:lvl1pPr marL="0" indent="0" algn="l" defTabSz="914400" rtl="0" eaLnBrk="1" latinLnBrk="0" hangingPunct="1">
              <a:lnSpc>
                <a:spcPct val="100000"/>
              </a:lnSpc>
              <a:spcBef>
                <a:spcPts val="1200"/>
              </a:spcBef>
              <a:spcAft>
                <a:spcPts val="400"/>
              </a:spcAft>
              <a:buFont typeface="Arial" panose="020B0604020202020204" pitchFamily="34" charset="0"/>
              <a:buNone/>
              <a:defRPr sz="1400" b="1" i="0" kern="1200">
                <a:solidFill>
                  <a:schemeClr val="tx2"/>
                </a:solidFill>
                <a:latin typeface="Acumin Pro" panose="020B0504020202020204" pitchFamily="34" charset="77"/>
                <a:ea typeface="+mn-ea"/>
                <a:cs typeface="+mn-cs"/>
              </a:defRPr>
            </a:lvl1pPr>
            <a:lvl2pPr marL="0" indent="0" algn="l" defTabSz="914400" rtl="0" eaLnBrk="1" latinLnBrk="0" hangingPunct="1">
              <a:lnSpc>
                <a:spcPct val="100000"/>
              </a:lnSpc>
              <a:spcBef>
                <a:spcPts val="400"/>
              </a:spcBef>
              <a:spcAft>
                <a:spcPts val="400"/>
              </a:spcAft>
              <a:buFont typeface="Arial" panose="020B0604020202020204" pitchFamily="34" charset="0"/>
              <a:buNone/>
              <a:defRPr sz="1200" kern="1200">
                <a:solidFill>
                  <a:schemeClr val="tx1"/>
                </a:solidFill>
                <a:latin typeface="Acumin Pro" panose="020B0504020202020204" pitchFamily="34" charset="77"/>
                <a:ea typeface="+mn-ea"/>
                <a:cs typeface="+mn-cs"/>
              </a:defRPr>
            </a:lvl2pPr>
            <a:lvl3pPr marL="0" indent="0" algn="l" defTabSz="914400" rtl="0" eaLnBrk="1" latinLnBrk="0" hangingPunct="1">
              <a:lnSpc>
                <a:spcPts val="1260"/>
              </a:lnSpc>
              <a:spcBef>
                <a:spcPts val="400"/>
              </a:spcBef>
              <a:spcAft>
                <a:spcPts val="400"/>
              </a:spcAft>
              <a:buFont typeface="Arial" panose="020B0604020202020204" pitchFamily="34" charset="0"/>
              <a:buNone/>
              <a:defRPr sz="900" kern="1200">
                <a:solidFill>
                  <a:schemeClr val="tx1"/>
                </a:solidFill>
                <a:latin typeface="Acumin Pro" panose="020B0504020202020204" pitchFamily="34" charset="77"/>
                <a:ea typeface="+mn-ea"/>
                <a:cs typeface="+mn-cs"/>
              </a:defRPr>
            </a:lvl3pPr>
            <a:lvl4pPr marL="180000" indent="-180000" algn="l" defTabSz="914400" rtl="0" eaLnBrk="1" latinLnBrk="0" hangingPunct="1">
              <a:lnSpc>
                <a:spcPts val="1260"/>
              </a:lnSpc>
              <a:spcBef>
                <a:spcPts val="400"/>
              </a:spcBef>
              <a:spcAft>
                <a:spcPts val="400"/>
              </a:spcAft>
              <a:buFont typeface="Wingdings" pitchFamily="2" charset="2"/>
              <a:buChar char="q"/>
              <a:defRPr sz="900" kern="1200">
                <a:solidFill>
                  <a:schemeClr val="tx1"/>
                </a:solidFill>
                <a:latin typeface="Acumin Pro" panose="020B0504020202020204" pitchFamily="34" charset="77"/>
                <a:ea typeface="+mn-ea"/>
                <a:cs typeface="+mn-cs"/>
              </a:defRPr>
            </a:lvl4pPr>
            <a:lvl5pPr marL="0" indent="0" algn="l" defTabSz="914400" rtl="0" eaLnBrk="1" latinLnBrk="0" hangingPunct="1">
              <a:lnSpc>
                <a:spcPts val="1050"/>
              </a:lnSpc>
              <a:spcBef>
                <a:spcPts val="400"/>
              </a:spcBef>
              <a:spcAft>
                <a:spcPts val="400"/>
              </a:spcAft>
              <a:buFont typeface="Arial" panose="020B0604020202020204" pitchFamily="34" charset="0"/>
              <a:buNone/>
              <a:defRPr sz="800" kern="1200" baseline="0">
                <a:solidFill>
                  <a:schemeClr val="tx1"/>
                </a:solidFill>
                <a:latin typeface="Acumin Pro" panose="020B0504020202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3" indent="0">
              <a:buNone/>
            </a:pPr>
            <a:r>
              <a:rPr lang="en-GB" b="1" noProof="1"/>
              <a:t>Step away from any conversation if you feel uncertain or uncomfortable. </a:t>
            </a:r>
            <a:r>
              <a:rPr lang="en-GB" noProof="1"/>
              <a:t>In an emergency, call 111.</a:t>
            </a:r>
          </a:p>
        </p:txBody>
      </p:sp>
      <p:sp>
        <p:nvSpPr>
          <p:cNvPr id="36" name="Content Placeholder 12">
            <a:extLst>
              <a:ext uri="{FF2B5EF4-FFF2-40B4-BE49-F238E27FC236}">
                <a16:creationId xmlns:a16="http://schemas.microsoft.com/office/drawing/2014/main" id="{EE51318A-FED7-ABEB-231B-23E594C13BFF}"/>
              </a:ext>
            </a:extLst>
          </p:cNvPr>
          <p:cNvSpPr txBox="1">
            <a:spLocks/>
          </p:cNvSpPr>
          <p:nvPr/>
        </p:nvSpPr>
        <p:spPr>
          <a:xfrm>
            <a:off x="5107907" y="1863389"/>
            <a:ext cx="4163810" cy="1149738"/>
          </a:xfrm>
          <a:prstGeom prst="roundRect">
            <a:avLst>
              <a:gd name="adj" fmla="val 5415"/>
            </a:avLst>
          </a:prstGeom>
          <a:solidFill>
            <a:srgbClr val="E9CFE9"/>
          </a:solidFill>
        </p:spPr>
        <p:txBody>
          <a:bodyPr vert="horz" wrap="square" lIns="144000" tIns="144000" rIns="144000" bIns="144000" rtlCol="0">
            <a:spAutoFit/>
          </a:bodyPr>
          <a:lstStyle>
            <a:lvl1pPr marL="0" indent="0" algn="l" defTabSz="914400" rtl="0" eaLnBrk="1" latinLnBrk="0" hangingPunct="1">
              <a:lnSpc>
                <a:spcPct val="100000"/>
              </a:lnSpc>
              <a:spcBef>
                <a:spcPts val="1200"/>
              </a:spcBef>
              <a:spcAft>
                <a:spcPts val="400"/>
              </a:spcAft>
              <a:buFont typeface="Arial" panose="020B0604020202020204" pitchFamily="34" charset="0"/>
              <a:buNone/>
              <a:defRPr sz="1400" b="1" i="0" kern="1200">
                <a:solidFill>
                  <a:schemeClr val="tx2"/>
                </a:solidFill>
                <a:latin typeface="Acumin Pro" panose="020B0504020202020204" pitchFamily="34" charset="77"/>
                <a:ea typeface="+mn-ea"/>
                <a:cs typeface="+mn-cs"/>
              </a:defRPr>
            </a:lvl1pPr>
            <a:lvl2pPr marL="0" indent="0" algn="l" defTabSz="914400" rtl="0" eaLnBrk="1" latinLnBrk="0" hangingPunct="1">
              <a:lnSpc>
                <a:spcPct val="100000"/>
              </a:lnSpc>
              <a:spcBef>
                <a:spcPts val="400"/>
              </a:spcBef>
              <a:spcAft>
                <a:spcPts val="400"/>
              </a:spcAft>
              <a:buFont typeface="Arial" panose="020B0604020202020204" pitchFamily="34" charset="0"/>
              <a:buNone/>
              <a:defRPr sz="1200" kern="1200">
                <a:solidFill>
                  <a:schemeClr val="tx1"/>
                </a:solidFill>
                <a:latin typeface="Acumin Pro" panose="020B0504020202020204" pitchFamily="34" charset="77"/>
                <a:ea typeface="+mn-ea"/>
                <a:cs typeface="+mn-cs"/>
              </a:defRPr>
            </a:lvl2pPr>
            <a:lvl3pPr marL="0" indent="0" algn="l" defTabSz="914400" rtl="0" eaLnBrk="1" latinLnBrk="0" hangingPunct="1">
              <a:lnSpc>
                <a:spcPts val="1260"/>
              </a:lnSpc>
              <a:spcBef>
                <a:spcPts val="400"/>
              </a:spcBef>
              <a:spcAft>
                <a:spcPts val="400"/>
              </a:spcAft>
              <a:buFont typeface="Arial" panose="020B0604020202020204" pitchFamily="34" charset="0"/>
              <a:buNone/>
              <a:defRPr sz="900" kern="1200">
                <a:solidFill>
                  <a:schemeClr val="tx1"/>
                </a:solidFill>
                <a:latin typeface="Acumin Pro" panose="020B0504020202020204" pitchFamily="34" charset="77"/>
                <a:ea typeface="+mn-ea"/>
                <a:cs typeface="+mn-cs"/>
              </a:defRPr>
            </a:lvl3pPr>
            <a:lvl4pPr marL="180000" indent="-180000" algn="l" defTabSz="914400" rtl="0" eaLnBrk="1" latinLnBrk="0" hangingPunct="1">
              <a:lnSpc>
                <a:spcPts val="1260"/>
              </a:lnSpc>
              <a:spcBef>
                <a:spcPts val="400"/>
              </a:spcBef>
              <a:spcAft>
                <a:spcPts val="400"/>
              </a:spcAft>
              <a:buFont typeface="Wingdings" pitchFamily="2" charset="2"/>
              <a:buChar char="q"/>
              <a:defRPr sz="900" kern="1200">
                <a:solidFill>
                  <a:schemeClr val="tx1"/>
                </a:solidFill>
                <a:latin typeface="Acumin Pro" panose="020B0504020202020204" pitchFamily="34" charset="77"/>
                <a:ea typeface="+mn-ea"/>
                <a:cs typeface="+mn-cs"/>
              </a:defRPr>
            </a:lvl4pPr>
            <a:lvl5pPr marL="0" indent="0" algn="l" defTabSz="914400" rtl="0" eaLnBrk="1" latinLnBrk="0" hangingPunct="1">
              <a:lnSpc>
                <a:spcPts val="1050"/>
              </a:lnSpc>
              <a:spcBef>
                <a:spcPts val="400"/>
              </a:spcBef>
              <a:spcAft>
                <a:spcPts val="400"/>
              </a:spcAft>
              <a:buFont typeface="Arial" panose="020B0604020202020204" pitchFamily="34" charset="0"/>
              <a:buNone/>
              <a:defRPr sz="800" kern="1200" baseline="0">
                <a:solidFill>
                  <a:schemeClr val="tx1"/>
                </a:solidFill>
                <a:latin typeface="Acumin Pro" panose="020B0504020202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3" indent="0">
              <a:buNone/>
            </a:pPr>
            <a:r>
              <a:rPr lang="en-GB" b="1" noProof="1"/>
              <a:t>Be cautious with offers of gifts, funding, donations or favours </a:t>
            </a:r>
            <a:r>
              <a:rPr lang="en-GB" noProof="1"/>
              <a:t>— especially if they come with unexpected pressure or expectations. Some offers may be used by foreign state actors to gain influence, access, or leverage over your organisation. </a:t>
            </a:r>
            <a:r>
              <a:rPr lang="en-GB" b="1" noProof="1"/>
              <a:t>See: </a:t>
            </a:r>
            <a:r>
              <a:rPr lang="en-GB" noProof="1">
                <a:hlinkClick r:id="rId4" action="ppaction://hlinksldjump"/>
              </a:rPr>
              <a:t>Key practices for managing gifts, funding and donations</a:t>
            </a:r>
            <a:endParaRPr lang="en-GB" noProof="1"/>
          </a:p>
        </p:txBody>
      </p:sp>
      <p:sp>
        <p:nvSpPr>
          <p:cNvPr id="38" name="Content Placeholder 12">
            <a:extLst>
              <a:ext uri="{FF2B5EF4-FFF2-40B4-BE49-F238E27FC236}">
                <a16:creationId xmlns:a16="http://schemas.microsoft.com/office/drawing/2014/main" id="{CA7F2763-716B-60FD-69BC-E16C3EADAB26}"/>
              </a:ext>
            </a:extLst>
          </p:cNvPr>
          <p:cNvSpPr txBox="1">
            <a:spLocks/>
          </p:cNvSpPr>
          <p:nvPr/>
        </p:nvSpPr>
        <p:spPr>
          <a:xfrm>
            <a:off x="5107906" y="3124857"/>
            <a:ext cx="4163810" cy="978189"/>
          </a:xfrm>
          <a:prstGeom prst="roundRect">
            <a:avLst>
              <a:gd name="adj" fmla="val 5415"/>
            </a:avLst>
          </a:prstGeom>
          <a:solidFill>
            <a:srgbClr val="E9CFE9"/>
          </a:solidFill>
        </p:spPr>
        <p:txBody>
          <a:bodyPr vert="horz" wrap="square" lIns="144000" tIns="144000" rIns="144000" bIns="144000" rtlCol="0">
            <a:spAutoFit/>
          </a:bodyPr>
          <a:lstStyle>
            <a:lvl1pPr marL="0" indent="0" algn="l" defTabSz="914400" rtl="0" eaLnBrk="1" latinLnBrk="0" hangingPunct="1">
              <a:lnSpc>
                <a:spcPct val="100000"/>
              </a:lnSpc>
              <a:spcBef>
                <a:spcPts val="1200"/>
              </a:spcBef>
              <a:spcAft>
                <a:spcPts val="400"/>
              </a:spcAft>
              <a:buFont typeface="Arial" panose="020B0604020202020204" pitchFamily="34" charset="0"/>
              <a:buNone/>
              <a:defRPr sz="1400" b="1" i="0" kern="1200">
                <a:solidFill>
                  <a:schemeClr val="tx2"/>
                </a:solidFill>
                <a:latin typeface="Acumin Pro" panose="020B0504020202020204" pitchFamily="34" charset="77"/>
                <a:ea typeface="+mn-ea"/>
                <a:cs typeface="+mn-cs"/>
              </a:defRPr>
            </a:lvl1pPr>
            <a:lvl2pPr marL="0" indent="0" algn="l" defTabSz="914400" rtl="0" eaLnBrk="1" latinLnBrk="0" hangingPunct="1">
              <a:lnSpc>
                <a:spcPct val="100000"/>
              </a:lnSpc>
              <a:spcBef>
                <a:spcPts val="400"/>
              </a:spcBef>
              <a:spcAft>
                <a:spcPts val="400"/>
              </a:spcAft>
              <a:buFont typeface="Arial" panose="020B0604020202020204" pitchFamily="34" charset="0"/>
              <a:buNone/>
              <a:defRPr sz="1200" kern="1200">
                <a:solidFill>
                  <a:schemeClr val="tx1"/>
                </a:solidFill>
                <a:latin typeface="Acumin Pro" panose="020B0504020202020204" pitchFamily="34" charset="77"/>
                <a:ea typeface="+mn-ea"/>
                <a:cs typeface="+mn-cs"/>
              </a:defRPr>
            </a:lvl2pPr>
            <a:lvl3pPr marL="0" indent="0" algn="l" defTabSz="914400" rtl="0" eaLnBrk="1" latinLnBrk="0" hangingPunct="1">
              <a:lnSpc>
                <a:spcPts val="1260"/>
              </a:lnSpc>
              <a:spcBef>
                <a:spcPts val="400"/>
              </a:spcBef>
              <a:spcAft>
                <a:spcPts val="400"/>
              </a:spcAft>
              <a:buFont typeface="Arial" panose="020B0604020202020204" pitchFamily="34" charset="0"/>
              <a:buNone/>
              <a:defRPr sz="900" kern="1200">
                <a:solidFill>
                  <a:schemeClr val="tx1"/>
                </a:solidFill>
                <a:latin typeface="Acumin Pro" panose="020B0504020202020204" pitchFamily="34" charset="77"/>
                <a:ea typeface="+mn-ea"/>
                <a:cs typeface="+mn-cs"/>
              </a:defRPr>
            </a:lvl3pPr>
            <a:lvl4pPr marL="180000" indent="-180000" algn="l" defTabSz="914400" rtl="0" eaLnBrk="1" latinLnBrk="0" hangingPunct="1">
              <a:lnSpc>
                <a:spcPts val="1260"/>
              </a:lnSpc>
              <a:spcBef>
                <a:spcPts val="400"/>
              </a:spcBef>
              <a:spcAft>
                <a:spcPts val="400"/>
              </a:spcAft>
              <a:buFont typeface="Wingdings" pitchFamily="2" charset="2"/>
              <a:buChar char="q"/>
              <a:defRPr sz="900" kern="1200">
                <a:solidFill>
                  <a:schemeClr val="tx1"/>
                </a:solidFill>
                <a:latin typeface="Acumin Pro" panose="020B0504020202020204" pitchFamily="34" charset="77"/>
                <a:ea typeface="+mn-ea"/>
                <a:cs typeface="+mn-cs"/>
              </a:defRPr>
            </a:lvl4pPr>
            <a:lvl5pPr marL="0" indent="0" algn="l" defTabSz="914400" rtl="0" eaLnBrk="1" latinLnBrk="0" hangingPunct="1">
              <a:lnSpc>
                <a:spcPts val="1050"/>
              </a:lnSpc>
              <a:spcBef>
                <a:spcPts val="400"/>
              </a:spcBef>
              <a:spcAft>
                <a:spcPts val="400"/>
              </a:spcAft>
              <a:buFont typeface="Arial" panose="020B0604020202020204" pitchFamily="34" charset="0"/>
              <a:buNone/>
              <a:defRPr sz="800" kern="1200" baseline="0">
                <a:solidFill>
                  <a:schemeClr val="tx1"/>
                </a:solidFill>
                <a:latin typeface="Acumin Pro" panose="020B0504020202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3" indent="0">
              <a:buNone/>
            </a:pPr>
            <a:r>
              <a:rPr lang="en-GB" b="1" noProof="1"/>
              <a:t>Be consistent in how you handle offers and define this process. </a:t>
            </a:r>
            <a:br>
              <a:rPr lang="en-GB" b="1" noProof="1"/>
            </a:br>
            <a:r>
              <a:rPr lang="en-GB" noProof="1"/>
              <a:t>Clearly communicate your organisation’s policies when gifts or support </a:t>
            </a:r>
            <a:br>
              <a:rPr lang="en-GB" noProof="1"/>
            </a:br>
            <a:r>
              <a:rPr lang="en-GB" noProof="1"/>
              <a:t>are offered, and apply the same process to all offers — regardless of who they come from.</a:t>
            </a:r>
          </a:p>
        </p:txBody>
      </p:sp>
      <p:sp>
        <p:nvSpPr>
          <p:cNvPr id="40" name="Content Placeholder 12">
            <a:extLst>
              <a:ext uri="{FF2B5EF4-FFF2-40B4-BE49-F238E27FC236}">
                <a16:creationId xmlns:a16="http://schemas.microsoft.com/office/drawing/2014/main" id="{ADCE0E13-645E-5BF9-36CE-0FB21F076AC7}"/>
              </a:ext>
            </a:extLst>
          </p:cNvPr>
          <p:cNvSpPr txBox="1">
            <a:spLocks/>
          </p:cNvSpPr>
          <p:nvPr/>
        </p:nvSpPr>
        <p:spPr>
          <a:xfrm>
            <a:off x="5107906" y="4222779"/>
            <a:ext cx="4163810" cy="806640"/>
          </a:xfrm>
          <a:prstGeom prst="roundRect">
            <a:avLst>
              <a:gd name="adj" fmla="val 5415"/>
            </a:avLst>
          </a:prstGeom>
          <a:solidFill>
            <a:srgbClr val="E9CFE9"/>
          </a:solidFill>
        </p:spPr>
        <p:txBody>
          <a:bodyPr vert="horz" wrap="square" lIns="144000" tIns="144000" rIns="144000" bIns="144000" rtlCol="0">
            <a:spAutoFit/>
          </a:bodyPr>
          <a:lstStyle>
            <a:lvl1pPr marL="0" indent="0" algn="l" defTabSz="914400" rtl="0" eaLnBrk="1" latinLnBrk="0" hangingPunct="1">
              <a:lnSpc>
                <a:spcPct val="100000"/>
              </a:lnSpc>
              <a:spcBef>
                <a:spcPts val="1200"/>
              </a:spcBef>
              <a:spcAft>
                <a:spcPts val="400"/>
              </a:spcAft>
              <a:buFont typeface="Arial" panose="020B0604020202020204" pitchFamily="34" charset="0"/>
              <a:buNone/>
              <a:defRPr sz="1400" b="1" i="0" kern="1200">
                <a:solidFill>
                  <a:schemeClr val="tx2"/>
                </a:solidFill>
                <a:latin typeface="Acumin Pro" panose="020B0504020202020204" pitchFamily="34" charset="77"/>
                <a:ea typeface="+mn-ea"/>
                <a:cs typeface="+mn-cs"/>
              </a:defRPr>
            </a:lvl1pPr>
            <a:lvl2pPr marL="0" indent="0" algn="l" defTabSz="914400" rtl="0" eaLnBrk="1" latinLnBrk="0" hangingPunct="1">
              <a:lnSpc>
                <a:spcPct val="100000"/>
              </a:lnSpc>
              <a:spcBef>
                <a:spcPts val="400"/>
              </a:spcBef>
              <a:spcAft>
                <a:spcPts val="400"/>
              </a:spcAft>
              <a:buFont typeface="Arial" panose="020B0604020202020204" pitchFamily="34" charset="0"/>
              <a:buNone/>
              <a:defRPr sz="1200" kern="1200">
                <a:solidFill>
                  <a:schemeClr val="tx1"/>
                </a:solidFill>
                <a:latin typeface="Acumin Pro" panose="020B0504020202020204" pitchFamily="34" charset="77"/>
                <a:ea typeface="+mn-ea"/>
                <a:cs typeface="+mn-cs"/>
              </a:defRPr>
            </a:lvl2pPr>
            <a:lvl3pPr marL="0" indent="0" algn="l" defTabSz="914400" rtl="0" eaLnBrk="1" latinLnBrk="0" hangingPunct="1">
              <a:lnSpc>
                <a:spcPts val="1260"/>
              </a:lnSpc>
              <a:spcBef>
                <a:spcPts val="400"/>
              </a:spcBef>
              <a:spcAft>
                <a:spcPts val="400"/>
              </a:spcAft>
              <a:buFont typeface="Arial" panose="020B0604020202020204" pitchFamily="34" charset="0"/>
              <a:buNone/>
              <a:defRPr sz="900" kern="1200">
                <a:solidFill>
                  <a:schemeClr val="tx1"/>
                </a:solidFill>
                <a:latin typeface="Acumin Pro" panose="020B0504020202020204" pitchFamily="34" charset="77"/>
                <a:ea typeface="+mn-ea"/>
                <a:cs typeface="+mn-cs"/>
              </a:defRPr>
            </a:lvl3pPr>
            <a:lvl4pPr marL="180000" indent="-180000" algn="l" defTabSz="914400" rtl="0" eaLnBrk="1" latinLnBrk="0" hangingPunct="1">
              <a:lnSpc>
                <a:spcPts val="1260"/>
              </a:lnSpc>
              <a:spcBef>
                <a:spcPts val="400"/>
              </a:spcBef>
              <a:spcAft>
                <a:spcPts val="400"/>
              </a:spcAft>
              <a:buFont typeface="Wingdings" pitchFamily="2" charset="2"/>
              <a:buChar char="q"/>
              <a:defRPr sz="900" kern="1200">
                <a:solidFill>
                  <a:schemeClr val="tx1"/>
                </a:solidFill>
                <a:latin typeface="Acumin Pro" panose="020B0504020202020204" pitchFamily="34" charset="77"/>
                <a:ea typeface="+mn-ea"/>
                <a:cs typeface="+mn-cs"/>
              </a:defRPr>
            </a:lvl4pPr>
            <a:lvl5pPr marL="0" indent="0" algn="l" defTabSz="914400" rtl="0" eaLnBrk="1" latinLnBrk="0" hangingPunct="1">
              <a:lnSpc>
                <a:spcPts val="1050"/>
              </a:lnSpc>
              <a:spcBef>
                <a:spcPts val="400"/>
              </a:spcBef>
              <a:spcAft>
                <a:spcPts val="400"/>
              </a:spcAft>
              <a:buFont typeface="Arial" panose="020B0604020202020204" pitchFamily="34" charset="0"/>
              <a:buNone/>
              <a:defRPr sz="800" kern="1200" baseline="0">
                <a:solidFill>
                  <a:schemeClr val="tx1"/>
                </a:solidFill>
                <a:latin typeface="Acumin Pro" panose="020B0504020202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3" indent="0">
              <a:buNone/>
            </a:pPr>
            <a:r>
              <a:rPr lang="en-GB" b="1" noProof="1"/>
              <a:t>Stick to your organisation’s values. </a:t>
            </a:r>
            <a:r>
              <a:rPr lang="en-GB" noProof="1"/>
              <a:t>Decline offers that don’t align </a:t>
            </a:r>
            <a:br>
              <a:rPr lang="en-GB" noProof="1"/>
            </a:br>
            <a:r>
              <a:rPr lang="en-GB" noProof="1"/>
              <a:t>with your mission or that come with strings attached — especially if those conditions involve obligations your organisation wouldn’t normally accept.</a:t>
            </a:r>
          </a:p>
        </p:txBody>
      </p:sp>
      <p:sp>
        <p:nvSpPr>
          <p:cNvPr id="42" name="Content Placeholder 12">
            <a:extLst>
              <a:ext uri="{FF2B5EF4-FFF2-40B4-BE49-F238E27FC236}">
                <a16:creationId xmlns:a16="http://schemas.microsoft.com/office/drawing/2014/main" id="{C75CF051-A60C-1925-CD5A-C3E8060C7FE8}"/>
              </a:ext>
            </a:extLst>
          </p:cNvPr>
          <p:cNvSpPr txBox="1">
            <a:spLocks/>
          </p:cNvSpPr>
          <p:nvPr/>
        </p:nvSpPr>
        <p:spPr>
          <a:xfrm>
            <a:off x="5107906" y="5149309"/>
            <a:ext cx="4163810" cy="806640"/>
          </a:xfrm>
          <a:prstGeom prst="roundRect">
            <a:avLst>
              <a:gd name="adj" fmla="val 5415"/>
            </a:avLst>
          </a:prstGeom>
          <a:solidFill>
            <a:srgbClr val="E9CFE9"/>
          </a:solidFill>
        </p:spPr>
        <p:txBody>
          <a:bodyPr vert="horz" wrap="square" lIns="144000" tIns="144000" rIns="144000" bIns="144000" rtlCol="0">
            <a:spAutoFit/>
          </a:bodyPr>
          <a:lstStyle>
            <a:lvl1pPr marL="0" indent="0" algn="l" defTabSz="914400" rtl="0" eaLnBrk="1" latinLnBrk="0" hangingPunct="1">
              <a:lnSpc>
                <a:spcPct val="100000"/>
              </a:lnSpc>
              <a:spcBef>
                <a:spcPts val="1200"/>
              </a:spcBef>
              <a:spcAft>
                <a:spcPts val="400"/>
              </a:spcAft>
              <a:buFont typeface="Arial" panose="020B0604020202020204" pitchFamily="34" charset="0"/>
              <a:buNone/>
              <a:defRPr sz="1400" b="1" i="0" kern="1200">
                <a:solidFill>
                  <a:schemeClr val="tx2"/>
                </a:solidFill>
                <a:latin typeface="Acumin Pro" panose="020B0504020202020204" pitchFamily="34" charset="77"/>
                <a:ea typeface="+mn-ea"/>
                <a:cs typeface="+mn-cs"/>
              </a:defRPr>
            </a:lvl1pPr>
            <a:lvl2pPr marL="0" indent="0" algn="l" defTabSz="914400" rtl="0" eaLnBrk="1" latinLnBrk="0" hangingPunct="1">
              <a:lnSpc>
                <a:spcPct val="100000"/>
              </a:lnSpc>
              <a:spcBef>
                <a:spcPts val="400"/>
              </a:spcBef>
              <a:spcAft>
                <a:spcPts val="400"/>
              </a:spcAft>
              <a:buFont typeface="Arial" panose="020B0604020202020204" pitchFamily="34" charset="0"/>
              <a:buNone/>
              <a:defRPr sz="1200" kern="1200">
                <a:solidFill>
                  <a:schemeClr val="tx1"/>
                </a:solidFill>
                <a:latin typeface="Acumin Pro" panose="020B0504020202020204" pitchFamily="34" charset="77"/>
                <a:ea typeface="+mn-ea"/>
                <a:cs typeface="+mn-cs"/>
              </a:defRPr>
            </a:lvl2pPr>
            <a:lvl3pPr marL="0" indent="0" algn="l" defTabSz="914400" rtl="0" eaLnBrk="1" latinLnBrk="0" hangingPunct="1">
              <a:lnSpc>
                <a:spcPts val="1260"/>
              </a:lnSpc>
              <a:spcBef>
                <a:spcPts val="400"/>
              </a:spcBef>
              <a:spcAft>
                <a:spcPts val="400"/>
              </a:spcAft>
              <a:buFont typeface="Arial" panose="020B0604020202020204" pitchFamily="34" charset="0"/>
              <a:buNone/>
              <a:defRPr sz="900" kern="1200">
                <a:solidFill>
                  <a:schemeClr val="tx1"/>
                </a:solidFill>
                <a:latin typeface="Acumin Pro" panose="020B0504020202020204" pitchFamily="34" charset="77"/>
                <a:ea typeface="+mn-ea"/>
                <a:cs typeface="+mn-cs"/>
              </a:defRPr>
            </a:lvl3pPr>
            <a:lvl4pPr marL="180000" indent="-180000" algn="l" defTabSz="914400" rtl="0" eaLnBrk="1" latinLnBrk="0" hangingPunct="1">
              <a:lnSpc>
                <a:spcPts val="1260"/>
              </a:lnSpc>
              <a:spcBef>
                <a:spcPts val="400"/>
              </a:spcBef>
              <a:spcAft>
                <a:spcPts val="400"/>
              </a:spcAft>
              <a:buFont typeface="Wingdings" pitchFamily="2" charset="2"/>
              <a:buChar char="q"/>
              <a:defRPr sz="900" kern="1200">
                <a:solidFill>
                  <a:schemeClr val="tx1"/>
                </a:solidFill>
                <a:latin typeface="Acumin Pro" panose="020B0504020202020204" pitchFamily="34" charset="77"/>
                <a:ea typeface="+mn-ea"/>
                <a:cs typeface="+mn-cs"/>
              </a:defRPr>
            </a:lvl4pPr>
            <a:lvl5pPr marL="0" indent="0" algn="l" defTabSz="914400" rtl="0" eaLnBrk="1" latinLnBrk="0" hangingPunct="1">
              <a:lnSpc>
                <a:spcPts val="1050"/>
              </a:lnSpc>
              <a:spcBef>
                <a:spcPts val="400"/>
              </a:spcBef>
              <a:spcAft>
                <a:spcPts val="400"/>
              </a:spcAft>
              <a:buFont typeface="Arial" panose="020B0604020202020204" pitchFamily="34" charset="0"/>
              <a:buNone/>
              <a:defRPr sz="800" kern="1200" baseline="0">
                <a:solidFill>
                  <a:schemeClr val="tx1"/>
                </a:solidFill>
                <a:latin typeface="Acumin Pro" panose="020B0504020202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3" indent="0">
              <a:buNone/>
            </a:pPr>
            <a:r>
              <a:rPr lang="en-GB" b="1" noProof="1"/>
              <a:t>Discuss offers as a group. </a:t>
            </a:r>
            <a:r>
              <a:rPr lang="en-GB" noProof="1"/>
              <a:t>If you're unsure about accepting an offer, raise it with your board or team before responding. Making decisions collectively can help reduce the risk of individual pressure or influence.</a:t>
            </a:r>
          </a:p>
        </p:txBody>
      </p:sp>
      <p:sp>
        <p:nvSpPr>
          <p:cNvPr id="44" name="Rounded Rectangle 43">
            <a:extLst>
              <a:ext uri="{FF2B5EF4-FFF2-40B4-BE49-F238E27FC236}">
                <a16:creationId xmlns:a16="http://schemas.microsoft.com/office/drawing/2014/main" id="{ABF28104-7E8C-F4B9-D1D6-AACBBF153934}"/>
              </a:ext>
            </a:extLst>
          </p:cNvPr>
          <p:cNvSpPr/>
          <p:nvPr/>
        </p:nvSpPr>
        <p:spPr>
          <a:xfrm>
            <a:off x="4629498" y="2583823"/>
            <a:ext cx="213956" cy="213956"/>
          </a:xfrm>
          <a:prstGeom prst="roundRect">
            <a:avLst/>
          </a:prstGeom>
          <a:solidFill>
            <a:schemeClr val="bg1"/>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ounded Rectangle 44">
            <a:extLst>
              <a:ext uri="{FF2B5EF4-FFF2-40B4-BE49-F238E27FC236}">
                <a16:creationId xmlns:a16="http://schemas.microsoft.com/office/drawing/2014/main" id="{6180AA9A-1CCD-FC23-9EAE-A76499054F05}"/>
              </a:ext>
            </a:extLst>
          </p:cNvPr>
          <p:cNvSpPr/>
          <p:nvPr/>
        </p:nvSpPr>
        <p:spPr>
          <a:xfrm>
            <a:off x="4627586" y="3491420"/>
            <a:ext cx="213956" cy="213956"/>
          </a:xfrm>
          <a:prstGeom prst="roundRect">
            <a:avLst/>
          </a:prstGeom>
          <a:solidFill>
            <a:schemeClr val="bg1"/>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ounded Rectangle 45">
            <a:extLst>
              <a:ext uri="{FF2B5EF4-FFF2-40B4-BE49-F238E27FC236}">
                <a16:creationId xmlns:a16="http://schemas.microsoft.com/office/drawing/2014/main" id="{41616161-424F-DC35-136B-86BABAF5412D}"/>
              </a:ext>
            </a:extLst>
          </p:cNvPr>
          <p:cNvSpPr/>
          <p:nvPr/>
        </p:nvSpPr>
        <p:spPr>
          <a:xfrm>
            <a:off x="4627961" y="4412626"/>
            <a:ext cx="213956" cy="213956"/>
          </a:xfrm>
          <a:prstGeom prst="roundRect">
            <a:avLst/>
          </a:prstGeom>
          <a:solidFill>
            <a:schemeClr val="bg1"/>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ounded Rectangle 46">
            <a:extLst>
              <a:ext uri="{FF2B5EF4-FFF2-40B4-BE49-F238E27FC236}">
                <a16:creationId xmlns:a16="http://schemas.microsoft.com/office/drawing/2014/main" id="{521A81D4-0448-EA56-5459-698B947D5735}"/>
              </a:ext>
            </a:extLst>
          </p:cNvPr>
          <p:cNvSpPr/>
          <p:nvPr/>
        </p:nvSpPr>
        <p:spPr>
          <a:xfrm>
            <a:off x="9117018" y="1821749"/>
            <a:ext cx="213956" cy="213956"/>
          </a:xfrm>
          <a:prstGeom prst="roundRect">
            <a:avLst/>
          </a:prstGeom>
          <a:solidFill>
            <a:schemeClr val="bg1"/>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ounded Rectangle 47">
            <a:extLst>
              <a:ext uri="{FF2B5EF4-FFF2-40B4-BE49-F238E27FC236}">
                <a16:creationId xmlns:a16="http://schemas.microsoft.com/office/drawing/2014/main" id="{622C2C69-3D0B-4CDB-86D2-9D1B0F272D99}"/>
              </a:ext>
            </a:extLst>
          </p:cNvPr>
          <p:cNvSpPr/>
          <p:nvPr/>
        </p:nvSpPr>
        <p:spPr>
          <a:xfrm>
            <a:off x="9117018" y="3087444"/>
            <a:ext cx="213956" cy="213956"/>
          </a:xfrm>
          <a:prstGeom prst="roundRect">
            <a:avLst/>
          </a:prstGeom>
          <a:solidFill>
            <a:schemeClr val="bg1"/>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ounded Rectangle 48">
            <a:extLst>
              <a:ext uri="{FF2B5EF4-FFF2-40B4-BE49-F238E27FC236}">
                <a16:creationId xmlns:a16="http://schemas.microsoft.com/office/drawing/2014/main" id="{0321EE74-92AD-FC36-9F0D-AE4BDC066C2F}"/>
              </a:ext>
            </a:extLst>
          </p:cNvPr>
          <p:cNvSpPr/>
          <p:nvPr/>
        </p:nvSpPr>
        <p:spPr>
          <a:xfrm>
            <a:off x="9117018" y="4178270"/>
            <a:ext cx="213956" cy="213956"/>
          </a:xfrm>
          <a:prstGeom prst="roundRect">
            <a:avLst/>
          </a:prstGeom>
          <a:solidFill>
            <a:schemeClr val="bg1"/>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ounded Rectangle 49">
            <a:extLst>
              <a:ext uri="{FF2B5EF4-FFF2-40B4-BE49-F238E27FC236}">
                <a16:creationId xmlns:a16="http://schemas.microsoft.com/office/drawing/2014/main" id="{B4DE614D-668B-3039-AFE7-C862389A7ECF}"/>
              </a:ext>
            </a:extLst>
          </p:cNvPr>
          <p:cNvSpPr/>
          <p:nvPr/>
        </p:nvSpPr>
        <p:spPr>
          <a:xfrm>
            <a:off x="9117018" y="5108154"/>
            <a:ext cx="213956" cy="213956"/>
          </a:xfrm>
          <a:prstGeom prst="roundRect">
            <a:avLst/>
          </a:prstGeom>
          <a:solidFill>
            <a:schemeClr val="bg1"/>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2">
            <a:extLst>
              <a:ext uri="{FF2B5EF4-FFF2-40B4-BE49-F238E27FC236}">
                <a16:creationId xmlns:a16="http://schemas.microsoft.com/office/drawing/2014/main" id="{071CDC93-4A22-6454-8DD6-B9445591F0C5}"/>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568880" y="1334934"/>
            <a:ext cx="411203" cy="411203"/>
          </a:xfrm>
          <a:prstGeom prst="rect">
            <a:avLst/>
          </a:prstGeom>
        </p:spPr>
      </p:pic>
      <p:pic>
        <p:nvPicPr>
          <p:cNvPr id="4" name="Graphic 3">
            <a:extLst>
              <a:ext uri="{FF2B5EF4-FFF2-40B4-BE49-F238E27FC236}">
                <a16:creationId xmlns:a16="http://schemas.microsoft.com/office/drawing/2014/main" id="{9A11BF45-CCD7-EA18-1ABC-17342DA8F5B1}"/>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5087843" y="1321137"/>
            <a:ext cx="438218" cy="411204"/>
          </a:xfrm>
          <a:prstGeom prst="rect">
            <a:avLst/>
          </a:prstGeom>
        </p:spPr>
      </p:pic>
      <p:sp>
        <p:nvSpPr>
          <p:cNvPr id="7" name="Footer Placeholder 4">
            <a:extLst>
              <a:ext uri="{FF2B5EF4-FFF2-40B4-BE49-F238E27FC236}">
                <a16:creationId xmlns:a16="http://schemas.microsoft.com/office/drawing/2014/main" id="{EDD91CFE-56E2-F8ED-436F-E85290A801BA}"/>
              </a:ext>
            </a:extLst>
          </p:cNvPr>
          <p:cNvSpPr txBox="1">
            <a:spLocks/>
          </p:cNvSpPr>
          <p:nvPr/>
        </p:nvSpPr>
        <p:spPr>
          <a:xfrm>
            <a:off x="7671547" y="6021388"/>
            <a:ext cx="1608379" cy="164353"/>
          </a:xfrm>
          <a:prstGeom prst="rect">
            <a:avLst/>
          </a:prstGeom>
        </p:spPr>
        <p:txBody>
          <a:bodyPr vert="horz" lIns="0" tIns="0" rIns="0" bIns="0" rtlCol="0" anchor="b" anchorCtr="0"/>
          <a:lstStyle>
            <a:defPPr>
              <a:defRPr lang="en-US"/>
            </a:defPPr>
            <a:lvl1pPr marL="0" algn="l" defTabSz="457200" rtl="0" eaLnBrk="1" latinLnBrk="0" hangingPunct="1">
              <a:lnSpc>
                <a:spcPts val="1160"/>
              </a:lnSpc>
              <a:defRPr sz="800" b="0" kern="1200">
                <a:solidFill>
                  <a:schemeClr val="accent5">
                    <a:lumMod val="10000"/>
                  </a:schemeClr>
                </a:solidFill>
                <a:latin typeface="Acumin Pro" panose="020B0504020202020204" pitchFamily="34"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b="1" noProof="1"/>
              <a:t>Continued from the previous page</a:t>
            </a:r>
            <a:endParaRPr lang="en-GB" noProof="1"/>
          </a:p>
        </p:txBody>
      </p:sp>
    </p:spTree>
    <p:extLst>
      <p:ext uri="{BB962C8B-B14F-4D97-AF65-F5344CB8AC3E}">
        <p14:creationId xmlns:p14="http://schemas.microsoft.com/office/powerpoint/2010/main" val="31349585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64027-76EE-2CA5-7E14-554B7DED5FD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F5608CA-4EA4-9A45-0DBF-E9618376BA6E}"/>
              </a:ext>
            </a:extLst>
          </p:cNvPr>
          <p:cNvSpPr>
            <a:spLocks noGrp="1"/>
          </p:cNvSpPr>
          <p:nvPr>
            <p:ph sz="half" idx="1"/>
          </p:nvPr>
        </p:nvSpPr>
        <p:spPr>
          <a:xfrm>
            <a:off x="1090309" y="2016177"/>
            <a:ext cx="3705328" cy="4005211"/>
          </a:xfrm>
        </p:spPr>
        <p:txBody>
          <a:bodyPr/>
          <a:lstStyle/>
          <a:p>
            <a:pPr lvl="2">
              <a:spcBef>
                <a:spcPts val="800"/>
              </a:spcBef>
            </a:pPr>
            <a:r>
              <a:rPr lang="en-GB" b="1" noProof="1"/>
              <a:t>Is there pressure to act quickly? </a:t>
            </a:r>
            <a:r>
              <a:rPr lang="en-GB" noProof="1"/>
              <a:t>If someone insists you accept an offer right away or discourages you from discussing it with others, that’s a red flag. Legitimate support doesn’t require secrecy or urgency.</a:t>
            </a:r>
          </a:p>
          <a:p>
            <a:pPr lvl="2">
              <a:spcBef>
                <a:spcPts val="800"/>
              </a:spcBef>
            </a:pPr>
            <a:r>
              <a:rPr lang="en-GB" b="1" noProof="1"/>
              <a:t>Do you feel uncomfortable or unsure? </a:t>
            </a:r>
            <a:r>
              <a:rPr lang="en-GB" noProof="1"/>
              <a:t>If something about the offer </a:t>
            </a:r>
            <a:br>
              <a:rPr lang="en-GB" noProof="1"/>
            </a:br>
            <a:r>
              <a:rPr lang="en-GB" noProof="1"/>
              <a:t>feels off, trust your instincts and raise it with your team. </a:t>
            </a:r>
          </a:p>
          <a:p>
            <a:pPr lvl="2">
              <a:spcBef>
                <a:spcPts val="800"/>
              </a:spcBef>
            </a:pPr>
            <a:r>
              <a:rPr lang="en-GB" b="1" noProof="1"/>
              <a:t>Are you discouraged from documenting or reporting the offer? </a:t>
            </a:r>
            <a:br>
              <a:rPr lang="en-GB" b="1" noProof="1"/>
            </a:br>
            <a:r>
              <a:rPr lang="en-GB" noProof="1"/>
              <a:t>If someone asks you to keep the offer informal, off the record, or </a:t>
            </a:r>
            <a:br>
              <a:rPr lang="en-GB" noProof="1"/>
            </a:br>
            <a:r>
              <a:rPr lang="en-GB" noProof="1"/>
              <a:t>“between us,” take a moment to pause and consider why. </a:t>
            </a:r>
          </a:p>
          <a:p>
            <a:pPr lvl="2">
              <a:spcBef>
                <a:spcPts val="800"/>
              </a:spcBef>
            </a:pPr>
            <a:r>
              <a:rPr lang="en-GB" b="1" noProof="1"/>
              <a:t>Does the offer seem unusually generous or out of proportion? </a:t>
            </a:r>
            <a:r>
              <a:rPr lang="en-GB" noProof="1"/>
              <a:t>If the support being offered is far more than the organisation typically receives or seems beyond what you would consider usual, it's worth asking why.</a:t>
            </a:r>
          </a:p>
          <a:p>
            <a:pPr lvl="2">
              <a:spcBef>
                <a:spcPts val="800"/>
              </a:spcBef>
            </a:pPr>
            <a:r>
              <a:rPr lang="en-GB" b="1" noProof="1"/>
              <a:t>An international visit sounds exciting, but is the offer too good to be true? </a:t>
            </a:r>
            <a:r>
              <a:rPr lang="en-GB" noProof="1"/>
              <a:t>Attempts at foreign interference are more effective when on “home ground.” Do your </a:t>
            </a:r>
            <a:r>
              <a:rPr lang="en-GB" noProof="1">
                <a:hlinkClick r:id="rId2"/>
              </a:rPr>
              <a:t>due diligence</a:t>
            </a:r>
            <a:r>
              <a:rPr lang="en-GB" noProof="1"/>
              <a:t> on your destinations to understand any associated risks.</a:t>
            </a:r>
          </a:p>
          <a:p>
            <a:pPr lvl="2">
              <a:spcBef>
                <a:spcPts val="800"/>
              </a:spcBef>
            </a:pPr>
            <a:r>
              <a:rPr lang="en-GB" b="1" noProof="1"/>
              <a:t>Is there a lack of transparency about where the support is coming from? </a:t>
            </a:r>
            <a:r>
              <a:rPr lang="en-GB" noProof="1"/>
              <a:t>If the person or organisation offering can’t (or won’t) explain the source of the offer or seems vague about who they are representing, that’s a sign to be cautious.</a:t>
            </a:r>
          </a:p>
        </p:txBody>
      </p:sp>
      <p:sp>
        <p:nvSpPr>
          <p:cNvPr id="3" name="Content Placeholder 2">
            <a:extLst>
              <a:ext uri="{FF2B5EF4-FFF2-40B4-BE49-F238E27FC236}">
                <a16:creationId xmlns:a16="http://schemas.microsoft.com/office/drawing/2014/main" id="{944627EA-D891-6068-A751-BBCA2D6250A9}"/>
              </a:ext>
            </a:extLst>
          </p:cNvPr>
          <p:cNvSpPr>
            <a:spLocks noGrp="1"/>
          </p:cNvSpPr>
          <p:nvPr>
            <p:ph sz="half" idx="2"/>
          </p:nvPr>
        </p:nvSpPr>
        <p:spPr>
          <a:xfrm>
            <a:off x="5568846" y="2016177"/>
            <a:ext cx="3705328" cy="4005211"/>
          </a:xfrm>
        </p:spPr>
        <p:txBody>
          <a:bodyPr/>
          <a:lstStyle/>
          <a:p>
            <a:pPr lvl="2">
              <a:spcBef>
                <a:spcPts val="800"/>
              </a:spcBef>
            </a:pPr>
            <a:r>
              <a:rPr lang="en-GB" b="1" noProof="1"/>
              <a:t>Does the offer include requests for sensitive or detailed information about your organisation, community, or operations? </a:t>
            </a:r>
            <a:r>
              <a:rPr lang="en-GB" noProof="1"/>
              <a:t>Legitimate </a:t>
            </a:r>
            <a:br>
              <a:rPr lang="en-GB" noProof="1"/>
            </a:br>
            <a:r>
              <a:rPr lang="en-GB" noProof="1"/>
              <a:t>support typically doesn’t require sharing private or internal details </a:t>
            </a:r>
            <a:br>
              <a:rPr lang="en-GB" noProof="1"/>
            </a:br>
            <a:r>
              <a:rPr lang="en-GB" noProof="1"/>
              <a:t>beyond what’s necessary.</a:t>
            </a:r>
          </a:p>
          <a:p>
            <a:pPr lvl="2">
              <a:spcBef>
                <a:spcPts val="800"/>
              </a:spcBef>
            </a:pPr>
            <a:r>
              <a:rPr lang="en-GB" b="1" noProof="1"/>
              <a:t>Does the supporter ask for involvement in your organisation’s internal meetings or strategic planning in exchange for their offer? </a:t>
            </a:r>
            <a:br>
              <a:rPr lang="en-GB" b="1" noProof="1"/>
            </a:br>
            <a:r>
              <a:rPr lang="en-GB" noProof="1"/>
              <a:t>Be cautious if they expect roles or influence beyond what is appropriate </a:t>
            </a:r>
            <a:br>
              <a:rPr lang="en-GB" noProof="1"/>
            </a:br>
            <a:r>
              <a:rPr lang="en-GB" noProof="1"/>
              <a:t>for a donor or partner.</a:t>
            </a:r>
          </a:p>
          <a:p>
            <a:pPr lvl="2">
              <a:spcBef>
                <a:spcPts val="800"/>
              </a:spcBef>
            </a:pPr>
            <a:r>
              <a:rPr lang="en-GB" b="1" noProof="1"/>
              <a:t>Does the offer come with pressure to change your services, messaging, or public positions? </a:t>
            </a:r>
            <a:r>
              <a:rPr lang="en-GB" noProof="1"/>
              <a:t>If the offer is tied to your organisation altering what you do, say, or stand for, it could be an attempt to undermine your organisation’s independence.</a:t>
            </a:r>
          </a:p>
          <a:p>
            <a:pPr lvl="2">
              <a:spcBef>
                <a:spcPts val="800"/>
              </a:spcBef>
            </a:pPr>
            <a:r>
              <a:rPr lang="en-GB" b="1" noProof="1"/>
              <a:t>Is there pressure to reciprocate? </a:t>
            </a:r>
            <a:r>
              <a:rPr lang="en-GB" noProof="1"/>
              <a:t>The offer may come with a caveat </a:t>
            </a:r>
            <a:br>
              <a:rPr lang="en-GB" noProof="1"/>
            </a:br>
            <a:r>
              <a:rPr lang="en-GB" noProof="1"/>
              <a:t>of needing to return the favour. While this may align with the community organisation’s values, it could be used to apply unwanted pressure.</a:t>
            </a:r>
          </a:p>
        </p:txBody>
      </p:sp>
      <p:sp>
        <p:nvSpPr>
          <p:cNvPr id="4" name="Slide Number Placeholder 3">
            <a:extLst>
              <a:ext uri="{FF2B5EF4-FFF2-40B4-BE49-F238E27FC236}">
                <a16:creationId xmlns:a16="http://schemas.microsoft.com/office/drawing/2014/main" id="{82F9F724-9DCC-C363-19BE-214A7492CE52}"/>
              </a:ext>
            </a:extLst>
          </p:cNvPr>
          <p:cNvSpPr>
            <a:spLocks noGrp="1"/>
          </p:cNvSpPr>
          <p:nvPr>
            <p:ph type="sldNum" sz="quarter" idx="11"/>
          </p:nvPr>
        </p:nvSpPr>
        <p:spPr/>
        <p:txBody>
          <a:bodyPr/>
          <a:lstStyle/>
          <a:p>
            <a:fld id="{5A068BD1-017B-D645-8113-7734FBE32584}" type="slidenum">
              <a:rPr lang="en-US" smtClean="0"/>
              <a:pPr/>
              <a:t>11</a:t>
            </a:fld>
            <a:endParaRPr lang="en-US" sz="800"/>
          </a:p>
        </p:txBody>
      </p:sp>
      <p:sp>
        <p:nvSpPr>
          <p:cNvPr id="5" name="Content Placeholder 4">
            <a:extLst>
              <a:ext uri="{FF2B5EF4-FFF2-40B4-BE49-F238E27FC236}">
                <a16:creationId xmlns:a16="http://schemas.microsoft.com/office/drawing/2014/main" id="{CF551048-099A-BA65-6ACC-72616A611EF2}"/>
              </a:ext>
            </a:extLst>
          </p:cNvPr>
          <p:cNvSpPr>
            <a:spLocks noGrp="1"/>
          </p:cNvSpPr>
          <p:nvPr>
            <p:ph sz="half" idx="15"/>
          </p:nvPr>
        </p:nvSpPr>
        <p:spPr>
          <a:xfrm>
            <a:off x="631827" y="1268413"/>
            <a:ext cx="8642348" cy="484099"/>
          </a:xfrm>
        </p:spPr>
        <p:txBody>
          <a:bodyPr/>
          <a:lstStyle/>
          <a:p>
            <a:r>
              <a:rPr lang="en-GB" b="0"/>
              <a:t>Anyone in the organisation can be approached with a </a:t>
            </a:r>
            <a:r>
              <a:rPr lang="en-GB"/>
              <a:t>gift, funding, donation or favour. </a:t>
            </a:r>
            <a:br>
              <a:rPr lang="en-GB" b="0"/>
            </a:br>
            <a:r>
              <a:rPr lang="en-GB" b="0"/>
              <a:t>If you are offered something, consider:</a:t>
            </a:r>
          </a:p>
        </p:txBody>
      </p:sp>
      <p:sp>
        <p:nvSpPr>
          <p:cNvPr id="7" name="Title 6">
            <a:extLst>
              <a:ext uri="{FF2B5EF4-FFF2-40B4-BE49-F238E27FC236}">
                <a16:creationId xmlns:a16="http://schemas.microsoft.com/office/drawing/2014/main" id="{3151A0BE-B428-EB85-C873-C26F167CC72A}"/>
              </a:ext>
            </a:extLst>
          </p:cNvPr>
          <p:cNvSpPr>
            <a:spLocks noGrp="1"/>
          </p:cNvSpPr>
          <p:nvPr>
            <p:ph type="title"/>
          </p:nvPr>
        </p:nvSpPr>
        <p:spPr>
          <a:xfrm>
            <a:off x="631825" y="272559"/>
            <a:ext cx="8642350" cy="470327"/>
          </a:xfrm>
        </p:spPr>
        <p:txBody>
          <a:bodyPr/>
          <a:lstStyle/>
          <a:p>
            <a:r>
              <a:rPr lang="en-GB" noProof="1"/>
              <a:t>Key practices for managing gifts, funding and donations</a:t>
            </a:r>
            <a:br>
              <a:rPr lang="en-GB" noProof="1"/>
            </a:br>
            <a:r>
              <a:rPr lang="en-GB" b="0" noProof="1"/>
              <a:t>Checklist for everyone in your organisation</a:t>
            </a:r>
            <a:br>
              <a:rPr lang="en-GB" noProof="1"/>
            </a:br>
            <a:endParaRPr lang="en-US"/>
          </a:p>
        </p:txBody>
      </p:sp>
      <p:grpSp>
        <p:nvGrpSpPr>
          <p:cNvPr id="9" name="Group 8">
            <a:extLst>
              <a:ext uri="{FF2B5EF4-FFF2-40B4-BE49-F238E27FC236}">
                <a16:creationId xmlns:a16="http://schemas.microsoft.com/office/drawing/2014/main" id="{2A2F1FA1-34DC-FA4F-6AFA-C24859A43943}"/>
              </a:ext>
            </a:extLst>
          </p:cNvPr>
          <p:cNvGrpSpPr/>
          <p:nvPr/>
        </p:nvGrpSpPr>
        <p:grpSpPr>
          <a:xfrm>
            <a:off x="636384" y="2049852"/>
            <a:ext cx="4723439" cy="3515408"/>
            <a:chOff x="636384" y="2214087"/>
            <a:chExt cx="4723439" cy="3515408"/>
          </a:xfrm>
        </p:grpSpPr>
        <p:pic>
          <p:nvPicPr>
            <p:cNvPr id="10" name="Graphic 9">
              <a:extLst>
                <a:ext uri="{FF2B5EF4-FFF2-40B4-BE49-F238E27FC236}">
                  <a16:creationId xmlns:a16="http://schemas.microsoft.com/office/drawing/2014/main" id="{4CF3AA0F-0557-5CC7-B5FB-3C6E3A294BFF}"/>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638962" y="2214087"/>
              <a:ext cx="255130" cy="276999"/>
            </a:xfrm>
            <a:prstGeom prst="rect">
              <a:avLst/>
            </a:prstGeom>
          </p:spPr>
        </p:pic>
        <p:pic>
          <p:nvPicPr>
            <p:cNvPr id="11" name="Graphic 10">
              <a:extLst>
                <a:ext uri="{FF2B5EF4-FFF2-40B4-BE49-F238E27FC236}">
                  <a16:creationId xmlns:a16="http://schemas.microsoft.com/office/drawing/2014/main" id="{D666176A-C6AE-F893-78E7-90C935D205C5}"/>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637496" y="2859692"/>
              <a:ext cx="255130" cy="276999"/>
            </a:xfrm>
            <a:prstGeom prst="rect">
              <a:avLst/>
            </a:prstGeom>
          </p:spPr>
        </p:pic>
        <p:pic>
          <p:nvPicPr>
            <p:cNvPr id="12" name="Graphic 11">
              <a:extLst>
                <a:ext uri="{FF2B5EF4-FFF2-40B4-BE49-F238E27FC236}">
                  <a16:creationId xmlns:a16="http://schemas.microsoft.com/office/drawing/2014/main" id="{BA4AD6D1-468C-08CE-B85F-DCC636AC83C4}"/>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638962" y="3349983"/>
              <a:ext cx="255130" cy="276999"/>
            </a:xfrm>
            <a:prstGeom prst="rect">
              <a:avLst/>
            </a:prstGeom>
          </p:spPr>
        </p:pic>
        <p:pic>
          <p:nvPicPr>
            <p:cNvPr id="13" name="Graphic 12">
              <a:extLst>
                <a:ext uri="{FF2B5EF4-FFF2-40B4-BE49-F238E27FC236}">
                  <a16:creationId xmlns:a16="http://schemas.microsoft.com/office/drawing/2014/main" id="{F935CB17-9933-A5B7-7723-3687BBC56BBF}"/>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636384" y="3991423"/>
              <a:ext cx="255130" cy="276999"/>
            </a:xfrm>
            <a:prstGeom prst="rect">
              <a:avLst/>
            </a:prstGeom>
          </p:spPr>
        </p:pic>
        <p:pic>
          <p:nvPicPr>
            <p:cNvPr id="14" name="Graphic 13">
              <a:extLst>
                <a:ext uri="{FF2B5EF4-FFF2-40B4-BE49-F238E27FC236}">
                  <a16:creationId xmlns:a16="http://schemas.microsoft.com/office/drawing/2014/main" id="{1AD98AC4-8537-0E1D-D37D-F3FA65AE850F}"/>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638962" y="4643921"/>
              <a:ext cx="255130" cy="276999"/>
            </a:xfrm>
            <a:prstGeom prst="rect">
              <a:avLst/>
            </a:prstGeom>
          </p:spPr>
        </p:pic>
        <p:pic>
          <p:nvPicPr>
            <p:cNvPr id="15" name="Graphic 14">
              <a:extLst>
                <a:ext uri="{FF2B5EF4-FFF2-40B4-BE49-F238E27FC236}">
                  <a16:creationId xmlns:a16="http://schemas.microsoft.com/office/drawing/2014/main" id="{8C6A3CE3-149A-C6D8-6DDF-C1305E6A2A43}"/>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102006" y="2222187"/>
              <a:ext cx="255130" cy="276999"/>
            </a:xfrm>
            <a:prstGeom prst="rect">
              <a:avLst/>
            </a:prstGeom>
          </p:spPr>
        </p:pic>
        <p:pic>
          <p:nvPicPr>
            <p:cNvPr id="16" name="Graphic 15">
              <a:extLst>
                <a:ext uri="{FF2B5EF4-FFF2-40B4-BE49-F238E27FC236}">
                  <a16:creationId xmlns:a16="http://schemas.microsoft.com/office/drawing/2014/main" id="{2269F538-086A-6B66-62F1-53AFB11EA1C2}"/>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102006" y="3032182"/>
              <a:ext cx="255130" cy="276999"/>
            </a:xfrm>
            <a:prstGeom prst="rect">
              <a:avLst/>
            </a:prstGeom>
          </p:spPr>
        </p:pic>
        <p:pic>
          <p:nvPicPr>
            <p:cNvPr id="17" name="Graphic 16">
              <a:extLst>
                <a:ext uri="{FF2B5EF4-FFF2-40B4-BE49-F238E27FC236}">
                  <a16:creationId xmlns:a16="http://schemas.microsoft.com/office/drawing/2014/main" id="{4A8A0CB1-BDDE-431C-F5A5-D1DD025B1D46}"/>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102006" y="4647779"/>
              <a:ext cx="255130" cy="276999"/>
            </a:xfrm>
            <a:prstGeom prst="rect">
              <a:avLst/>
            </a:prstGeom>
          </p:spPr>
        </p:pic>
        <p:pic>
          <p:nvPicPr>
            <p:cNvPr id="18" name="Graphic 17">
              <a:extLst>
                <a:ext uri="{FF2B5EF4-FFF2-40B4-BE49-F238E27FC236}">
                  <a16:creationId xmlns:a16="http://schemas.microsoft.com/office/drawing/2014/main" id="{CC6DC27E-7FBB-960F-C400-C8B24B9E4EBF}"/>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637839" y="5452496"/>
              <a:ext cx="255130" cy="276999"/>
            </a:xfrm>
            <a:prstGeom prst="rect">
              <a:avLst/>
            </a:prstGeom>
          </p:spPr>
        </p:pic>
        <p:pic>
          <p:nvPicPr>
            <p:cNvPr id="19" name="Graphic 18">
              <a:extLst>
                <a:ext uri="{FF2B5EF4-FFF2-40B4-BE49-F238E27FC236}">
                  <a16:creationId xmlns:a16="http://schemas.microsoft.com/office/drawing/2014/main" id="{06EC94F9-31B1-E849-0CD8-E8A8C288A1F6}"/>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104693" y="3846169"/>
              <a:ext cx="255130" cy="276999"/>
            </a:xfrm>
            <a:prstGeom prst="rect">
              <a:avLst/>
            </a:prstGeom>
          </p:spPr>
        </p:pic>
      </p:grpSp>
      <p:sp>
        <p:nvSpPr>
          <p:cNvPr id="24" name="Content Placeholder 2">
            <a:extLst>
              <a:ext uri="{FF2B5EF4-FFF2-40B4-BE49-F238E27FC236}">
                <a16:creationId xmlns:a16="http://schemas.microsoft.com/office/drawing/2014/main" id="{E42830AD-7A77-4DA7-19F4-55AFF758E21D}"/>
              </a:ext>
            </a:extLst>
          </p:cNvPr>
          <p:cNvSpPr>
            <a:spLocks noGrp="1"/>
          </p:cNvSpPr>
          <p:nvPr>
            <p:ph sz="half" idx="19"/>
          </p:nvPr>
        </p:nvSpPr>
        <p:spPr>
          <a:xfrm>
            <a:off x="5104693" y="5275427"/>
            <a:ext cx="4169482" cy="600760"/>
          </a:xfrm>
          <a:prstGeom prst="roundRect">
            <a:avLst>
              <a:gd name="adj" fmla="val 10834"/>
            </a:avLst>
          </a:prstGeom>
        </p:spPr>
        <p:txBody>
          <a:bodyPr wrap="square" tIns="144000" bIns="144000">
            <a:spAutoFit/>
          </a:bodyPr>
          <a:lstStyle/>
          <a:p>
            <a:r>
              <a:rPr lang="en-GB" sz="900">
                <a:solidFill>
                  <a:schemeClr val="tx1"/>
                </a:solidFill>
              </a:rPr>
              <a:t>Have a clear, agreed process and next steps </a:t>
            </a:r>
            <a:r>
              <a:rPr lang="en-GB" sz="900" b="0">
                <a:solidFill>
                  <a:schemeClr val="tx1"/>
                </a:solidFill>
              </a:rPr>
              <a:t>in place for what to do if concerns about gifts, funding donations or favours are identified.</a:t>
            </a:r>
          </a:p>
        </p:txBody>
      </p:sp>
      <p:sp>
        <p:nvSpPr>
          <p:cNvPr id="25" name="Rectangle 24">
            <a:extLst>
              <a:ext uri="{FF2B5EF4-FFF2-40B4-BE49-F238E27FC236}">
                <a16:creationId xmlns:a16="http://schemas.microsoft.com/office/drawing/2014/main" id="{90D57152-5BEB-EAC3-7012-EBB7965DB40F}"/>
              </a:ext>
              <a:ext uri="{C183D7F6-B498-43B3-948B-1728B52AA6E4}">
                <adec:decorative xmlns:adec="http://schemas.microsoft.com/office/drawing/2017/decorative" val="1"/>
              </a:ext>
            </a:extLst>
          </p:cNvPr>
          <p:cNvSpPr/>
          <p:nvPr/>
        </p:nvSpPr>
        <p:spPr>
          <a:xfrm>
            <a:off x="10177956" y="2387318"/>
            <a:ext cx="1041682" cy="1041682"/>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noProof="1">
                <a:latin typeface="Acumin Pro" panose="020B0504020202020204" pitchFamily="34" charset="77"/>
              </a:rPr>
              <a:t>Spacing adjusted</a:t>
            </a:r>
          </a:p>
        </p:txBody>
      </p:sp>
      <p:sp>
        <p:nvSpPr>
          <p:cNvPr id="8" name="Footer Placeholder 7">
            <a:extLst>
              <a:ext uri="{FF2B5EF4-FFF2-40B4-BE49-F238E27FC236}">
                <a16:creationId xmlns:a16="http://schemas.microsoft.com/office/drawing/2014/main" id="{2E945711-A827-B797-BBB7-FDF4407D6300}"/>
              </a:ext>
            </a:extLst>
          </p:cNvPr>
          <p:cNvSpPr>
            <a:spLocks noGrp="1"/>
          </p:cNvSpPr>
          <p:nvPr>
            <p:ph type="ftr" sz="quarter" idx="3"/>
          </p:nvPr>
        </p:nvSpPr>
        <p:spPr>
          <a:xfrm>
            <a:off x="631825" y="6285053"/>
            <a:ext cx="7965244" cy="257035"/>
          </a:xfrm>
        </p:spPr>
        <p:txBody>
          <a:bodyPr/>
          <a:lstStyle/>
          <a:p>
            <a:r>
              <a:rPr lang="en-GB" b="1" noProof="1"/>
              <a:t>This content is based on information from the </a:t>
            </a:r>
            <a:r>
              <a:rPr lang="en-GB" b="1" noProof="1">
                <a:hlinkClick r:id="rId4"/>
              </a:rPr>
              <a:t>Protective Security Guidance resources</a:t>
            </a:r>
            <a:r>
              <a:rPr lang="en-GB" b="1" noProof="1"/>
              <a:t>. </a:t>
            </a:r>
          </a:p>
          <a:p>
            <a:r>
              <a:rPr lang="en-GB" noProof="1"/>
              <a:t>This information is intended to provide general guidance and promote understanding.   |   Find out more at </a:t>
            </a:r>
            <a:r>
              <a:rPr lang="en-GB" noProof="1">
                <a:hlinkClick r:id="rId5"/>
              </a:rPr>
              <a:t>www.crfi.govt.nz</a:t>
            </a:r>
            <a:endParaRPr lang="en-GB" noProof="1"/>
          </a:p>
        </p:txBody>
      </p:sp>
    </p:spTree>
    <p:extLst>
      <p:ext uri="{BB962C8B-B14F-4D97-AF65-F5344CB8AC3E}">
        <p14:creationId xmlns:p14="http://schemas.microsoft.com/office/powerpoint/2010/main" val="36017235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8AC4B36-51CD-9E5A-5E4C-1F69DDDD24DF}"/>
              </a:ext>
            </a:extLst>
          </p:cNvPr>
          <p:cNvSpPr>
            <a:spLocks noGrp="1"/>
          </p:cNvSpPr>
          <p:nvPr>
            <p:ph sz="half" idx="1"/>
          </p:nvPr>
        </p:nvSpPr>
        <p:spPr>
          <a:xfrm>
            <a:off x="645102" y="1798013"/>
            <a:ext cx="2730759" cy="3118044"/>
          </a:xfrm>
        </p:spPr>
        <p:txBody>
          <a:bodyPr tIns="144000" bIns="144000"/>
          <a:lstStyle/>
          <a:p>
            <a:r>
              <a:rPr lang="en-GB" sz="1200"/>
              <a:t>How to approach it</a:t>
            </a:r>
          </a:p>
          <a:p>
            <a:pPr lvl="2">
              <a:spcAft>
                <a:spcPts val="200"/>
              </a:spcAft>
            </a:pPr>
            <a:r>
              <a:rPr lang="en-GB"/>
              <a:t>You can use publicly available sources to </a:t>
            </a:r>
            <a:br>
              <a:rPr lang="en-GB"/>
            </a:br>
            <a:r>
              <a:rPr lang="en-GB"/>
              <a:t>gather information – see the next pages.</a:t>
            </a:r>
            <a:br>
              <a:rPr lang="en-GB"/>
            </a:br>
            <a:br>
              <a:rPr lang="en-GB"/>
            </a:br>
            <a:r>
              <a:rPr lang="en-GB"/>
              <a:t>The goal isn’t to uncover every detail but </a:t>
            </a:r>
            <a:br>
              <a:rPr lang="en-GB"/>
            </a:br>
            <a:r>
              <a:rPr lang="en-GB"/>
              <a:t>to identify any obvious risks and ensure you’re comfortable moving forward. </a:t>
            </a:r>
          </a:p>
          <a:p>
            <a:pPr lvl="2">
              <a:spcAft>
                <a:spcPts val="200"/>
              </a:spcAft>
            </a:pPr>
            <a:r>
              <a:rPr lang="en-GB"/>
              <a:t>By staying curious and cautious, your organisation can build stronger, safer relationships that benefit your organisation </a:t>
            </a:r>
            <a:br>
              <a:rPr lang="en-GB"/>
            </a:br>
            <a:r>
              <a:rPr lang="en-GB"/>
              <a:t>and community.</a:t>
            </a:r>
          </a:p>
        </p:txBody>
      </p:sp>
      <p:sp>
        <p:nvSpPr>
          <p:cNvPr id="4" name="Content Placeholder 3">
            <a:extLst>
              <a:ext uri="{FF2B5EF4-FFF2-40B4-BE49-F238E27FC236}">
                <a16:creationId xmlns:a16="http://schemas.microsoft.com/office/drawing/2014/main" id="{ABE22BE4-B5AB-434A-3E4F-490E29E8B4FB}"/>
              </a:ext>
            </a:extLst>
          </p:cNvPr>
          <p:cNvSpPr>
            <a:spLocks noGrp="1"/>
          </p:cNvSpPr>
          <p:nvPr>
            <p:ph sz="half" idx="14"/>
          </p:nvPr>
        </p:nvSpPr>
        <p:spPr>
          <a:xfrm>
            <a:off x="631825" y="878184"/>
            <a:ext cx="8642348" cy="840757"/>
          </a:xfrm>
        </p:spPr>
        <p:txBody>
          <a:bodyPr/>
          <a:lstStyle/>
          <a:p>
            <a:r>
              <a:rPr lang="en-GB" sz="1200"/>
              <a:t>What is due diligence for community organisations?</a:t>
            </a:r>
          </a:p>
          <a:p>
            <a:pPr lvl="2"/>
            <a:r>
              <a:rPr lang="en-GB"/>
              <a:t>Due diligence is designed to identify potential risks facing your organisation, including foreign interference risks. It is the process of gathering information about individuals or organisations before forming any connections, partnerships or engagement. However, not all risks may be identified through due diligence. Many organisations already carry out steps like vetting and police checks, but due diligence can gather additional information from the public domain to better understand people and organisations.</a:t>
            </a:r>
          </a:p>
        </p:txBody>
      </p:sp>
      <p:sp>
        <p:nvSpPr>
          <p:cNvPr id="5" name="Slide Number Placeholder 4">
            <a:extLst>
              <a:ext uri="{FF2B5EF4-FFF2-40B4-BE49-F238E27FC236}">
                <a16:creationId xmlns:a16="http://schemas.microsoft.com/office/drawing/2014/main" id="{2792CC73-4455-A958-AEBE-77DD4563309A}"/>
              </a:ext>
            </a:extLst>
          </p:cNvPr>
          <p:cNvSpPr>
            <a:spLocks noGrp="1"/>
          </p:cNvSpPr>
          <p:nvPr>
            <p:ph type="sldNum" sz="quarter" idx="17"/>
          </p:nvPr>
        </p:nvSpPr>
        <p:spPr/>
        <p:txBody>
          <a:bodyPr/>
          <a:lstStyle/>
          <a:p>
            <a:fld id="{5A068BD1-017B-D645-8113-7734FBE32584}" type="slidenum">
              <a:rPr lang="en-US" smtClean="0"/>
              <a:pPr/>
              <a:t>12</a:t>
            </a:fld>
            <a:endParaRPr lang="en-US" sz="800"/>
          </a:p>
        </p:txBody>
      </p:sp>
      <p:sp>
        <p:nvSpPr>
          <p:cNvPr id="7" name="Content Placeholder 6">
            <a:extLst>
              <a:ext uri="{FF2B5EF4-FFF2-40B4-BE49-F238E27FC236}">
                <a16:creationId xmlns:a16="http://schemas.microsoft.com/office/drawing/2014/main" id="{54256701-E946-3C7A-D444-CB62CF716028}"/>
              </a:ext>
            </a:extLst>
          </p:cNvPr>
          <p:cNvSpPr>
            <a:spLocks noGrp="1"/>
          </p:cNvSpPr>
          <p:nvPr>
            <p:ph sz="half" idx="19"/>
          </p:nvPr>
        </p:nvSpPr>
        <p:spPr>
          <a:xfrm>
            <a:off x="3594554" y="1798013"/>
            <a:ext cx="2730759" cy="3118044"/>
          </a:xfrm>
        </p:spPr>
        <p:txBody>
          <a:bodyPr tIns="144000" bIns="144000">
            <a:noAutofit/>
          </a:bodyPr>
          <a:lstStyle/>
          <a:p>
            <a:r>
              <a:rPr lang="en-GB" sz="1200"/>
              <a:t>How to use it</a:t>
            </a:r>
          </a:p>
          <a:p>
            <a:pPr lvl="2">
              <a:spcAft>
                <a:spcPts val="200"/>
              </a:spcAft>
            </a:pPr>
            <a:r>
              <a:rPr lang="en-GB"/>
              <a:t>While due diligence is an important part </a:t>
            </a:r>
            <a:br>
              <a:rPr lang="en-GB"/>
            </a:br>
            <a:r>
              <a:rPr lang="en-GB"/>
              <a:t>of minimising risk there will always be limitations to the information you can access. </a:t>
            </a:r>
          </a:p>
          <a:p>
            <a:pPr lvl="2">
              <a:spcAft>
                <a:spcPts val="200"/>
              </a:spcAft>
            </a:pPr>
            <a:r>
              <a:rPr lang="en-GB"/>
              <a:t>Due diligence should be viewed as a tool to help you make more informed decisions, not as a guarantee against all risks. </a:t>
            </a:r>
          </a:p>
          <a:p>
            <a:pPr lvl="2">
              <a:spcAft>
                <a:spcPts val="200"/>
              </a:spcAft>
            </a:pPr>
            <a:r>
              <a:rPr lang="en-GB"/>
              <a:t>If you encounter situations where you’re unsure or feel you lack the expertise, consider seeking external advice, whether from legal professionals, experts in nonprofit governance, or authorities.</a:t>
            </a:r>
          </a:p>
        </p:txBody>
      </p:sp>
      <p:sp>
        <p:nvSpPr>
          <p:cNvPr id="8" name="Content Placeholder 7">
            <a:extLst>
              <a:ext uri="{FF2B5EF4-FFF2-40B4-BE49-F238E27FC236}">
                <a16:creationId xmlns:a16="http://schemas.microsoft.com/office/drawing/2014/main" id="{4C6B86A5-D8F7-4C99-6932-3C271F953613}"/>
              </a:ext>
            </a:extLst>
          </p:cNvPr>
          <p:cNvSpPr>
            <a:spLocks noGrp="1"/>
          </p:cNvSpPr>
          <p:nvPr>
            <p:ph sz="half" idx="20"/>
          </p:nvPr>
        </p:nvSpPr>
        <p:spPr>
          <a:xfrm>
            <a:off x="6544007" y="1798013"/>
            <a:ext cx="2730759" cy="3118044"/>
          </a:xfrm>
        </p:spPr>
        <p:txBody>
          <a:bodyPr tIns="144000" bIns="144000">
            <a:spAutoFit/>
          </a:bodyPr>
          <a:lstStyle/>
          <a:p>
            <a:r>
              <a:rPr lang="en-GB" sz="1200"/>
              <a:t>Key things to remember</a:t>
            </a:r>
          </a:p>
          <a:p>
            <a:pPr lvl="3">
              <a:spcAft>
                <a:spcPts val="200"/>
              </a:spcAft>
            </a:pPr>
            <a:r>
              <a:rPr lang="en-GB" b="1"/>
              <a:t>Talk to trusted contacts: </a:t>
            </a:r>
            <a:r>
              <a:rPr lang="en-GB"/>
              <a:t>Reach out </a:t>
            </a:r>
            <a:br>
              <a:rPr lang="en-GB"/>
            </a:br>
            <a:r>
              <a:rPr lang="en-GB"/>
              <a:t>to trusted individuals who may have a relationship with the new individual or organisation to learn more.</a:t>
            </a:r>
          </a:p>
          <a:p>
            <a:pPr lvl="3">
              <a:spcAft>
                <a:spcPts val="200"/>
              </a:spcAft>
            </a:pPr>
            <a:r>
              <a:rPr lang="en-GB" b="1"/>
              <a:t>Ask clear, direct questions </a:t>
            </a:r>
            <a:r>
              <a:rPr lang="en-GB"/>
              <a:t>when engaging with a new individual or organisation about their background, funding, or any potential conflicts. Transparent partners will be open to </a:t>
            </a:r>
            <a:br>
              <a:rPr lang="en-GB"/>
            </a:br>
            <a:r>
              <a:rPr lang="en-GB"/>
              <a:t>these conversations.</a:t>
            </a:r>
          </a:p>
          <a:p>
            <a:pPr lvl="3">
              <a:spcAft>
                <a:spcPts val="200"/>
              </a:spcAft>
            </a:pPr>
            <a:r>
              <a:rPr lang="en-GB" b="1"/>
              <a:t>Trust your instincts: </a:t>
            </a:r>
            <a:r>
              <a:rPr lang="en-GB"/>
              <a:t>If something feels off or inconsistent, seek more information before moving forward. You can always say no if you feel uncomfortable.</a:t>
            </a:r>
          </a:p>
        </p:txBody>
      </p:sp>
      <p:sp>
        <p:nvSpPr>
          <p:cNvPr id="9" name="Content Placeholder 8">
            <a:extLst>
              <a:ext uri="{FF2B5EF4-FFF2-40B4-BE49-F238E27FC236}">
                <a16:creationId xmlns:a16="http://schemas.microsoft.com/office/drawing/2014/main" id="{E148B4EC-68E3-6FCF-2BE2-4E6F97627399}"/>
              </a:ext>
            </a:extLst>
          </p:cNvPr>
          <p:cNvSpPr>
            <a:spLocks noGrp="1"/>
          </p:cNvSpPr>
          <p:nvPr>
            <p:ph sz="half" idx="21"/>
          </p:nvPr>
        </p:nvSpPr>
        <p:spPr>
          <a:xfrm>
            <a:off x="638278" y="5073192"/>
            <a:ext cx="8640575" cy="1102232"/>
          </a:xfrm>
          <a:prstGeom prst="roundRect">
            <a:avLst>
              <a:gd name="adj" fmla="val 10946"/>
            </a:avLst>
          </a:prstGeom>
        </p:spPr>
        <p:txBody>
          <a:bodyPr tIns="144000" bIns="144000"/>
          <a:lstStyle/>
          <a:p>
            <a:r>
              <a:rPr lang="en-GB" sz="1200"/>
              <a:t>The role of leadership</a:t>
            </a:r>
          </a:p>
          <a:p>
            <a:pPr lvl="2"/>
            <a:r>
              <a:rPr lang="en-GB"/>
              <a:t>Due diligence is the process of gathering information about individuals or organisations before forming any connections, partnerships, or engagement. To ensure this is effective, it’s important to clearly identify when, where and how due diligence should be applied within your organisation’s operations. Leadership plays a key role in understanding these needs.</a:t>
            </a:r>
          </a:p>
        </p:txBody>
      </p:sp>
      <p:sp>
        <p:nvSpPr>
          <p:cNvPr id="10" name="Rectangle 9">
            <a:extLst>
              <a:ext uri="{FF2B5EF4-FFF2-40B4-BE49-F238E27FC236}">
                <a16:creationId xmlns:a16="http://schemas.microsoft.com/office/drawing/2014/main" id="{D50480F4-0918-9311-5DC3-A5356F9ADDE2}"/>
              </a:ext>
              <a:ext uri="{C183D7F6-B498-43B3-948B-1728B52AA6E4}">
                <adec:decorative xmlns:adec="http://schemas.microsoft.com/office/drawing/2017/decorative" val="1"/>
              </a:ext>
            </a:extLst>
          </p:cNvPr>
          <p:cNvSpPr/>
          <p:nvPr/>
        </p:nvSpPr>
        <p:spPr>
          <a:xfrm>
            <a:off x="10044853" y="2383729"/>
            <a:ext cx="1399973" cy="1544804"/>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000" noProof="1">
                <a:latin typeface="Acumin Pro" panose="020B0504020202020204" pitchFamily="34" charset="77"/>
              </a:rPr>
              <a:t>Spacing adjusted.</a:t>
            </a:r>
          </a:p>
          <a:p>
            <a:r>
              <a:rPr lang="en-GB" sz="1000" noProof="1">
                <a:latin typeface="Acumin Pro" panose="020B0504020202020204" pitchFamily="34" charset="77"/>
              </a:rPr>
              <a:t>No icons or a highlighted header to make room for information.</a:t>
            </a:r>
          </a:p>
          <a:p>
            <a:endParaRPr lang="en-GB" sz="1000" noProof="1">
              <a:latin typeface="Acumin Pro" panose="020B0504020202020204" pitchFamily="34" charset="77"/>
            </a:endParaRPr>
          </a:p>
          <a:p>
            <a:r>
              <a:rPr lang="en-GB" sz="1000" noProof="1">
                <a:latin typeface="Acumin Pro" panose="020B0504020202020204" pitchFamily="34" charset="77"/>
              </a:rPr>
              <a:t>H2 Headings have been have been adjusted to 12pt.</a:t>
            </a:r>
          </a:p>
        </p:txBody>
      </p:sp>
      <p:sp>
        <p:nvSpPr>
          <p:cNvPr id="16" name="Title 1">
            <a:extLst>
              <a:ext uri="{FF2B5EF4-FFF2-40B4-BE49-F238E27FC236}">
                <a16:creationId xmlns:a16="http://schemas.microsoft.com/office/drawing/2014/main" id="{77353300-B862-B8AC-9F7A-CF529C57A4F5}"/>
              </a:ext>
            </a:extLst>
          </p:cNvPr>
          <p:cNvSpPr txBox="1">
            <a:spLocks noChangeAspect="1"/>
          </p:cNvSpPr>
          <p:nvPr/>
        </p:nvSpPr>
        <p:spPr>
          <a:xfrm>
            <a:off x="631825" y="260350"/>
            <a:ext cx="8180282" cy="459172"/>
          </a:xfrm>
          <a:prstGeom prst="roundRect">
            <a:avLst>
              <a:gd name="adj" fmla="val 14843"/>
            </a:avLst>
          </a:prstGeom>
          <a:solidFill>
            <a:schemeClr val="tx2"/>
          </a:solidFill>
        </p:spPr>
        <p:txBody>
          <a:bodyPr vert="horz" wrap="square" lIns="144000" tIns="72000" rIns="144000" bIns="72000" rtlCol="0" anchor="ctr" anchorCtr="0">
            <a:spAutoFit/>
          </a:bodyPr>
          <a:lstStyle>
            <a:lvl1pPr algn="l" defTabSz="914400" rtl="0" eaLnBrk="1" latinLnBrk="0" hangingPunct="1">
              <a:lnSpc>
                <a:spcPct val="100000"/>
              </a:lnSpc>
              <a:spcBef>
                <a:spcPct val="0"/>
              </a:spcBef>
              <a:buNone/>
              <a:defRPr sz="2000" b="1" i="0" kern="1200">
                <a:solidFill>
                  <a:schemeClr val="bg1"/>
                </a:solidFill>
                <a:latin typeface="Acumin Pro" panose="020B0504020202020204" pitchFamily="34" charset="77"/>
                <a:ea typeface="+mj-ea"/>
                <a:cs typeface="+mj-cs"/>
              </a:defRPr>
            </a:lvl1pPr>
          </a:lstStyle>
          <a:p>
            <a:r>
              <a:rPr lang="en-GB" sz="1800"/>
              <a:t>About the due diligence tool – </a:t>
            </a:r>
            <a:r>
              <a:rPr lang="en-GB" sz="1800" b="0"/>
              <a:t>Key steps for your due diligence process</a:t>
            </a:r>
            <a:endParaRPr lang="en-US" sz="1800"/>
          </a:p>
        </p:txBody>
      </p:sp>
      <p:sp>
        <p:nvSpPr>
          <p:cNvPr id="2" name="Footer Placeholder 7">
            <a:extLst>
              <a:ext uri="{FF2B5EF4-FFF2-40B4-BE49-F238E27FC236}">
                <a16:creationId xmlns:a16="http://schemas.microsoft.com/office/drawing/2014/main" id="{284A619B-3B09-6025-1F63-2841FF471847}"/>
              </a:ext>
            </a:extLst>
          </p:cNvPr>
          <p:cNvSpPr>
            <a:spLocks noGrp="1"/>
          </p:cNvSpPr>
          <p:nvPr>
            <p:ph type="ftr" sz="quarter" idx="3"/>
          </p:nvPr>
        </p:nvSpPr>
        <p:spPr>
          <a:xfrm>
            <a:off x="631825" y="6285053"/>
            <a:ext cx="7965244" cy="257035"/>
          </a:xfrm>
        </p:spPr>
        <p:txBody>
          <a:bodyPr/>
          <a:lstStyle/>
          <a:p>
            <a:r>
              <a:rPr lang="en-GB" b="1" noProof="1"/>
              <a:t>This content is based on information from the </a:t>
            </a:r>
            <a:r>
              <a:rPr lang="en-GB" b="1" noProof="1">
                <a:hlinkClick r:id="rId2"/>
              </a:rPr>
              <a:t>Protective Security Guidance resources</a:t>
            </a:r>
            <a:r>
              <a:rPr lang="en-GB" b="1" noProof="1"/>
              <a:t>. </a:t>
            </a:r>
          </a:p>
          <a:p>
            <a:r>
              <a:rPr lang="en-GB" noProof="1"/>
              <a:t>This information is intended to provide general guidance and promote understanding.   |   Find out more at </a:t>
            </a:r>
            <a:r>
              <a:rPr lang="en-GB" noProof="1">
                <a:hlinkClick r:id="rId3"/>
              </a:rPr>
              <a:t>www.crfi.govt.nz</a:t>
            </a:r>
            <a:endParaRPr lang="en-GB" noProof="1"/>
          </a:p>
        </p:txBody>
      </p:sp>
    </p:spTree>
    <p:extLst>
      <p:ext uri="{BB962C8B-B14F-4D97-AF65-F5344CB8AC3E}">
        <p14:creationId xmlns:p14="http://schemas.microsoft.com/office/powerpoint/2010/main" val="40506608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E0522589-3681-C96A-8618-62B684B5DDC7}"/>
              </a:ext>
            </a:extLst>
          </p:cNvPr>
          <p:cNvSpPr>
            <a:spLocks noGrp="1"/>
          </p:cNvSpPr>
          <p:nvPr>
            <p:ph type="sldNum" sz="quarter" idx="17"/>
          </p:nvPr>
        </p:nvSpPr>
        <p:spPr/>
        <p:txBody>
          <a:bodyPr/>
          <a:lstStyle/>
          <a:p>
            <a:fld id="{5A068BD1-017B-D645-8113-7734FBE32584}" type="slidenum">
              <a:rPr lang="en-GB" smtClean="0"/>
              <a:pPr/>
              <a:t>13</a:t>
            </a:fld>
            <a:endParaRPr lang="en-GB" sz="800"/>
          </a:p>
        </p:txBody>
      </p:sp>
      <p:sp>
        <p:nvSpPr>
          <p:cNvPr id="3" name="Content Placeholder 2">
            <a:extLst>
              <a:ext uri="{FF2B5EF4-FFF2-40B4-BE49-F238E27FC236}">
                <a16:creationId xmlns:a16="http://schemas.microsoft.com/office/drawing/2014/main" id="{820AE6D3-A772-EAA2-ABF1-61A1D16C564D}"/>
              </a:ext>
            </a:extLst>
          </p:cNvPr>
          <p:cNvSpPr>
            <a:spLocks noGrp="1"/>
          </p:cNvSpPr>
          <p:nvPr>
            <p:ph sz="half" idx="19"/>
          </p:nvPr>
        </p:nvSpPr>
        <p:spPr>
          <a:xfrm>
            <a:off x="645102" y="987899"/>
            <a:ext cx="4161600" cy="1626626"/>
          </a:xfrm>
          <a:solidFill>
            <a:schemeClr val="accent4"/>
          </a:solidFill>
        </p:spPr>
        <p:txBody>
          <a:bodyPr>
            <a:noAutofit/>
          </a:bodyPr>
          <a:lstStyle/>
          <a:p>
            <a:r>
              <a:rPr lang="en-GB"/>
              <a:t>How to use this tool</a:t>
            </a:r>
          </a:p>
          <a:p>
            <a:pPr lvl="2"/>
            <a:r>
              <a:rPr lang="en-GB"/>
              <a:t>This tool highlights key steps when carrying out due diligence on individuals or organisations. It can be used as a checklist or a conversation guide. Depending on the situation, additional and more specific inquiries may also be needed.</a:t>
            </a:r>
          </a:p>
        </p:txBody>
      </p:sp>
      <p:sp>
        <p:nvSpPr>
          <p:cNvPr id="4" name="Content Placeholder 3">
            <a:extLst>
              <a:ext uri="{FF2B5EF4-FFF2-40B4-BE49-F238E27FC236}">
                <a16:creationId xmlns:a16="http://schemas.microsoft.com/office/drawing/2014/main" id="{36E190CF-4B09-E1BE-27DA-0D37490A3D3E}"/>
              </a:ext>
            </a:extLst>
          </p:cNvPr>
          <p:cNvSpPr>
            <a:spLocks noGrp="1"/>
          </p:cNvSpPr>
          <p:nvPr>
            <p:ph sz="half" idx="20"/>
          </p:nvPr>
        </p:nvSpPr>
        <p:spPr>
          <a:xfrm>
            <a:off x="5106278" y="987899"/>
            <a:ext cx="4161600" cy="1626626"/>
          </a:xfrm>
        </p:spPr>
        <p:txBody>
          <a:bodyPr>
            <a:spAutoFit/>
          </a:bodyPr>
          <a:lstStyle/>
          <a:p>
            <a:r>
              <a:rPr lang="en-GB"/>
              <a:t>Overseas connections and networks</a:t>
            </a:r>
          </a:p>
          <a:p>
            <a:pPr lvl="2"/>
            <a:r>
              <a:rPr lang="en-GB"/>
              <a:t>When doing due diligence remember: many people, especially from ethnic communities, naturally have legitimate overseas connections and networks outside of New Zealand. This doesn’t automatically mean there’s a risk of foreign interference. </a:t>
            </a:r>
            <a:r>
              <a:rPr lang="en-GB" b="1"/>
              <a:t>See: </a:t>
            </a:r>
            <a:r>
              <a:rPr lang="en-GB"/>
              <a:t>Information about foreign interference on the </a:t>
            </a:r>
            <a:r>
              <a:rPr lang="en-GB">
                <a:hlinkClick r:id="rId3"/>
              </a:rPr>
              <a:t>Community Resilience to Foreign Interference Hub.</a:t>
            </a:r>
            <a:endParaRPr lang="en-GB"/>
          </a:p>
        </p:txBody>
      </p:sp>
      <p:graphicFrame>
        <p:nvGraphicFramePr>
          <p:cNvPr id="16" name="Content Placeholder 14">
            <a:extLst>
              <a:ext uri="{FF2B5EF4-FFF2-40B4-BE49-F238E27FC236}">
                <a16:creationId xmlns:a16="http://schemas.microsoft.com/office/drawing/2014/main" id="{50C69F3E-6FAB-9D60-D895-223A5FF88422}"/>
              </a:ext>
            </a:extLst>
          </p:cNvPr>
          <p:cNvGraphicFramePr>
            <a:graphicFrameLocks/>
          </p:cNvGraphicFramePr>
          <p:nvPr>
            <p:extLst>
              <p:ext uri="{D42A27DB-BD31-4B8C-83A1-F6EECF244321}">
                <p14:modId xmlns:p14="http://schemas.microsoft.com/office/powerpoint/2010/main" val="1058093433"/>
              </p:ext>
            </p:extLst>
          </p:nvPr>
        </p:nvGraphicFramePr>
        <p:xfrm>
          <a:off x="631249" y="2884316"/>
          <a:ext cx="8642349" cy="3203539"/>
        </p:xfrm>
        <a:graphic>
          <a:graphicData uri="http://schemas.openxmlformats.org/drawingml/2006/table">
            <a:tbl>
              <a:tblPr firstRow="1" bandRow="1">
                <a:tableStyleId>{5C22544A-7EE6-4342-B048-85BDC9FD1C3A}</a:tableStyleId>
              </a:tblPr>
              <a:tblGrid>
                <a:gridCol w="1311275">
                  <a:extLst>
                    <a:ext uri="{9D8B030D-6E8A-4147-A177-3AD203B41FA5}">
                      <a16:colId xmlns:a16="http://schemas.microsoft.com/office/drawing/2014/main" val="2320866141"/>
                    </a:ext>
                  </a:extLst>
                </a:gridCol>
                <a:gridCol w="3665537">
                  <a:extLst>
                    <a:ext uri="{9D8B030D-6E8A-4147-A177-3AD203B41FA5}">
                      <a16:colId xmlns:a16="http://schemas.microsoft.com/office/drawing/2014/main" val="3994163573"/>
                    </a:ext>
                  </a:extLst>
                </a:gridCol>
                <a:gridCol w="3665537">
                  <a:extLst>
                    <a:ext uri="{9D8B030D-6E8A-4147-A177-3AD203B41FA5}">
                      <a16:colId xmlns:a16="http://schemas.microsoft.com/office/drawing/2014/main" val="1204292466"/>
                    </a:ext>
                  </a:extLst>
                </a:gridCol>
              </a:tblGrid>
              <a:tr h="221580">
                <a:tc>
                  <a:txBody>
                    <a:bodyPr/>
                    <a:lstStyle/>
                    <a:p>
                      <a:r>
                        <a:rPr lang="en-GB" sz="1200" b="1" i="0">
                          <a:solidFill>
                            <a:schemeClr val="tx2"/>
                          </a:solidFill>
                          <a:latin typeface="Acumin Pro" panose="020B0504020202020204" pitchFamily="34" charset="77"/>
                        </a:rPr>
                        <a:t>Check</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r>
                        <a:rPr lang="en-GB" sz="1200" b="1" i="0">
                          <a:solidFill>
                            <a:schemeClr val="tx2"/>
                          </a:solidFill>
                          <a:latin typeface="Acumin Pro" panose="020B0504020202020204" pitchFamily="34" charset="77"/>
                        </a:rPr>
                        <a:t>For individuals</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r>
                        <a:rPr lang="en-GB" sz="1200" b="1" i="0">
                          <a:solidFill>
                            <a:schemeClr val="tx2"/>
                          </a:solidFill>
                          <a:latin typeface="Acumin Pro" panose="020B0504020202020204" pitchFamily="34" charset="77"/>
                        </a:rPr>
                        <a:t>For organisations</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extLst>
                  <a:ext uri="{0D108BD9-81ED-4DB2-BD59-A6C34878D82A}">
                    <a16:rowId xmlns:a16="http://schemas.microsoft.com/office/drawing/2014/main" val="1339579796"/>
                  </a:ext>
                </a:extLst>
              </a:tr>
              <a:tr h="2120220">
                <a:tc>
                  <a:txBody>
                    <a:bodyPr/>
                    <a:lstStyle/>
                    <a:p>
                      <a:pPr>
                        <a:lnSpc>
                          <a:spcPts val="1180"/>
                        </a:lnSpc>
                        <a:spcAft>
                          <a:spcPts val="800"/>
                        </a:spcAft>
                      </a:pPr>
                      <a:r>
                        <a:rPr lang="en-GB" sz="900" b="1" i="0">
                          <a:solidFill>
                            <a:schemeClr val="tx1"/>
                          </a:solidFill>
                          <a:latin typeface="Acumin Pro" panose="020B0504020202020204" pitchFamily="34" charset="77"/>
                        </a:rPr>
                        <a:t>Who are they?</a:t>
                      </a:r>
                    </a:p>
                    <a:p>
                      <a:pPr>
                        <a:lnSpc>
                          <a:spcPts val="1180"/>
                        </a:lnSpc>
                        <a:spcAft>
                          <a:spcPts val="800"/>
                        </a:spcAft>
                      </a:pPr>
                      <a:endParaRPr lang="en-GB" sz="900" b="1" i="0">
                        <a:solidFill>
                          <a:schemeClr val="tx1"/>
                        </a:solidFill>
                        <a:latin typeface="Acumin Pro" panose="020B0504020202020204" pitchFamily="34" charset="77"/>
                      </a:endParaRP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9CFE9">
                        <a:alpha val="49804"/>
                      </a:srgbClr>
                    </a:solidFill>
                  </a:tcPr>
                </a:tc>
                <a:tc>
                  <a:txBody>
                    <a:bodyPr/>
                    <a:lstStyle/>
                    <a:p>
                      <a:pPr marL="171450" indent="-171450">
                        <a:lnSpc>
                          <a:spcPts val="1180"/>
                        </a:lnSpc>
                        <a:spcBef>
                          <a:spcPts val="400"/>
                        </a:spcBef>
                        <a:spcAft>
                          <a:spcPts val="800"/>
                        </a:spcAft>
                        <a:buFont typeface="Wingdings" pitchFamily="2" charset="2"/>
                        <a:buChar char="q"/>
                      </a:pPr>
                      <a:r>
                        <a:rPr lang="en-GB" sz="900" b="0" i="0">
                          <a:solidFill>
                            <a:schemeClr val="tx1"/>
                          </a:solidFill>
                          <a:latin typeface="Acumin Pro" panose="020B0504020202020204" pitchFamily="34" charset="77"/>
                        </a:rPr>
                        <a:t>Verify full name, location, and professional background (use LinkedIn, personal websites, etc.).</a:t>
                      </a:r>
                    </a:p>
                    <a:p>
                      <a:pPr marL="171450" indent="-171450">
                        <a:lnSpc>
                          <a:spcPts val="1180"/>
                        </a:lnSpc>
                        <a:spcBef>
                          <a:spcPts val="400"/>
                        </a:spcBef>
                        <a:spcAft>
                          <a:spcPts val="800"/>
                        </a:spcAft>
                        <a:buFont typeface="Wingdings" pitchFamily="2" charset="2"/>
                        <a:buChar char="q"/>
                      </a:pPr>
                      <a:r>
                        <a:rPr lang="en-GB" sz="900" b="0" i="0">
                          <a:solidFill>
                            <a:schemeClr val="tx1"/>
                          </a:solidFill>
                          <a:latin typeface="Acumin Pro" panose="020B0504020202020204" pitchFamily="34" charset="77"/>
                        </a:rPr>
                        <a:t>What do their profiles or website tell you about career history, previous roles, and affiliations?</a:t>
                      </a:r>
                    </a:p>
                    <a:p>
                      <a:pPr marL="171450" indent="-171450">
                        <a:lnSpc>
                          <a:spcPts val="1180"/>
                        </a:lnSpc>
                        <a:spcBef>
                          <a:spcPts val="400"/>
                        </a:spcBef>
                        <a:spcAft>
                          <a:spcPts val="800"/>
                        </a:spcAft>
                        <a:buFont typeface="Wingdings" pitchFamily="2" charset="2"/>
                        <a:buChar char="q"/>
                      </a:pPr>
                      <a:r>
                        <a:rPr lang="en-GB" sz="900" b="0" i="0">
                          <a:solidFill>
                            <a:schemeClr val="tx1"/>
                          </a:solidFill>
                          <a:latin typeface="Acumin Pro" panose="020B0504020202020204" pitchFamily="34" charset="77"/>
                        </a:rPr>
                        <a:t>Identify past employers and current affiliations via background </a:t>
                      </a:r>
                      <a:br>
                        <a:rPr lang="en-GB" sz="900" b="0" i="0">
                          <a:solidFill>
                            <a:schemeClr val="tx1"/>
                          </a:solidFill>
                          <a:latin typeface="Acumin Pro" panose="020B0504020202020204" pitchFamily="34" charset="77"/>
                        </a:rPr>
                      </a:br>
                      <a:r>
                        <a:rPr lang="en-GB" sz="900" b="0" i="0">
                          <a:solidFill>
                            <a:schemeClr val="tx1"/>
                          </a:solidFill>
                          <a:latin typeface="Acumin Pro" panose="020B0504020202020204" pitchFamily="34" charset="77"/>
                        </a:rPr>
                        <a:t>and reference checks. </a:t>
                      </a:r>
                    </a:p>
                    <a:p>
                      <a:pPr marL="171450" indent="-171450">
                        <a:lnSpc>
                          <a:spcPts val="1180"/>
                        </a:lnSpc>
                        <a:spcBef>
                          <a:spcPts val="400"/>
                        </a:spcBef>
                        <a:spcAft>
                          <a:spcPts val="800"/>
                        </a:spcAft>
                        <a:buFont typeface="Wingdings" pitchFamily="2" charset="2"/>
                        <a:buChar char="q"/>
                      </a:pPr>
                      <a:r>
                        <a:rPr lang="en-GB" sz="900" b="0" i="0">
                          <a:solidFill>
                            <a:schemeClr val="tx1"/>
                          </a:solidFill>
                          <a:latin typeface="Acumin Pro" panose="020B0504020202020204" pitchFamily="34" charset="77"/>
                        </a:rPr>
                        <a:t>Have they disclosed any partnerships with foreign groups or governments?</a:t>
                      </a:r>
                    </a:p>
                    <a:p>
                      <a:pPr marL="171450" indent="-171450">
                        <a:lnSpc>
                          <a:spcPts val="1180"/>
                        </a:lnSpc>
                        <a:spcBef>
                          <a:spcPts val="400"/>
                        </a:spcBef>
                        <a:spcAft>
                          <a:spcPts val="800"/>
                        </a:spcAft>
                        <a:buFont typeface="Wingdings" pitchFamily="2" charset="2"/>
                        <a:buChar char="q"/>
                      </a:pPr>
                      <a:r>
                        <a:rPr lang="en-GB" sz="900" b="0" i="0">
                          <a:solidFill>
                            <a:schemeClr val="tx1"/>
                          </a:solidFill>
                          <a:latin typeface="Acumin Pro" panose="020B0504020202020204" pitchFamily="34" charset="77"/>
                        </a:rPr>
                        <a:t>Do online searches for their name, nicknames, and any known associated companies, organisations, international affiliations or networks. Look for news articles, social media profiles, and any other relevant mentions.</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indent="-171450">
                        <a:lnSpc>
                          <a:spcPts val="1180"/>
                        </a:lnSpc>
                        <a:spcBef>
                          <a:spcPts val="400"/>
                        </a:spcBef>
                        <a:spcAft>
                          <a:spcPts val="800"/>
                        </a:spcAft>
                        <a:buFont typeface="Wingdings" pitchFamily="2" charset="2"/>
                        <a:buChar char="q"/>
                      </a:pPr>
                      <a:r>
                        <a:rPr lang="en-GB" sz="900" b="0" i="0">
                          <a:solidFill>
                            <a:schemeClr val="tx1"/>
                          </a:solidFill>
                          <a:latin typeface="Acumin Pro" panose="020B0504020202020204" pitchFamily="34" charset="77"/>
                        </a:rPr>
                        <a:t>Confirm their legal status (registered charity, company, </a:t>
                      </a:r>
                      <a:br>
                        <a:rPr lang="en-GB" sz="900" b="0" i="0">
                          <a:solidFill>
                            <a:schemeClr val="tx1"/>
                          </a:solidFill>
                          <a:latin typeface="Acumin Pro" panose="020B0504020202020204" pitchFamily="34" charset="77"/>
                        </a:rPr>
                      </a:br>
                      <a:r>
                        <a:rPr lang="en-GB" sz="900" b="0" i="0">
                          <a:solidFill>
                            <a:schemeClr val="tx1"/>
                          </a:solidFill>
                          <a:latin typeface="Acumin Pro" panose="020B0504020202020204" pitchFamily="34" charset="77"/>
                        </a:rPr>
                        <a:t>nonprofit, etc.)</a:t>
                      </a:r>
                    </a:p>
                    <a:p>
                      <a:pPr marL="171450" indent="-171450">
                        <a:lnSpc>
                          <a:spcPts val="1180"/>
                        </a:lnSpc>
                        <a:spcBef>
                          <a:spcPts val="400"/>
                        </a:spcBef>
                        <a:spcAft>
                          <a:spcPts val="800"/>
                        </a:spcAft>
                        <a:buFont typeface="Wingdings" pitchFamily="2" charset="2"/>
                        <a:buChar char="q"/>
                      </a:pPr>
                      <a:r>
                        <a:rPr lang="en-GB" sz="900" b="0" i="0">
                          <a:solidFill>
                            <a:schemeClr val="tx1"/>
                          </a:solidFill>
                          <a:latin typeface="Acumin Pro" panose="020B0504020202020204" pitchFamily="34" charset="77"/>
                        </a:rPr>
                        <a:t>Is the organisation registered with the Companies Office or Charities Services?</a:t>
                      </a:r>
                    </a:p>
                    <a:p>
                      <a:pPr marL="171450" indent="-171450">
                        <a:lnSpc>
                          <a:spcPts val="1180"/>
                        </a:lnSpc>
                        <a:spcBef>
                          <a:spcPts val="400"/>
                        </a:spcBef>
                        <a:spcAft>
                          <a:spcPts val="800"/>
                        </a:spcAft>
                        <a:buFont typeface="Wingdings" pitchFamily="2" charset="2"/>
                        <a:buChar char="q"/>
                      </a:pPr>
                      <a:r>
                        <a:rPr lang="en-GB" sz="900" b="0" i="0">
                          <a:solidFill>
                            <a:schemeClr val="tx1"/>
                          </a:solidFill>
                          <a:latin typeface="Acumin Pro" panose="020B0504020202020204" pitchFamily="34" charset="77"/>
                        </a:rPr>
                        <a:t>Has the organisation disclosed any partnerships with foreign groups or governments?</a:t>
                      </a:r>
                    </a:p>
                    <a:p>
                      <a:pPr marL="171450" indent="-171450">
                        <a:lnSpc>
                          <a:spcPts val="1180"/>
                        </a:lnSpc>
                        <a:spcBef>
                          <a:spcPts val="400"/>
                        </a:spcBef>
                        <a:spcAft>
                          <a:spcPts val="800"/>
                        </a:spcAft>
                        <a:buFont typeface="Wingdings" pitchFamily="2" charset="2"/>
                        <a:buChar char="q"/>
                      </a:pPr>
                      <a:r>
                        <a:rPr lang="en-GB" sz="900" b="0" i="0">
                          <a:solidFill>
                            <a:schemeClr val="tx1"/>
                          </a:solidFill>
                          <a:latin typeface="Acumin Pro" panose="020B0504020202020204" pitchFamily="34" charset="77"/>
                        </a:rPr>
                        <a:t>How is the organisation funded? Are any funding sources linked </a:t>
                      </a:r>
                      <a:br>
                        <a:rPr lang="en-GB" sz="900" b="0" i="0">
                          <a:solidFill>
                            <a:schemeClr val="tx1"/>
                          </a:solidFill>
                          <a:latin typeface="Acumin Pro" panose="020B0504020202020204" pitchFamily="34" charset="77"/>
                        </a:rPr>
                      </a:br>
                      <a:r>
                        <a:rPr lang="en-GB" sz="900" b="0" i="0">
                          <a:solidFill>
                            <a:schemeClr val="tx1"/>
                          </a:solidFill>
                          <a:latin typeface="Acumin Pro" panose="020B0504020202020204" pitchFamily="34" charset="77"/>
                        </a:rPr>
                        <a:t>to foreign governments or entities?</a:t>
                      </a:r>
                    </a:p>
                    <a:p>
                      <a:pPr marL="171450" indent="-171450">
                        <a:lnSpc>
                          <a:spcPts val="1180"/>
                        </a:lnSpc>
                        <a:spcBef>
                          <a:spcPts val="400"/>
                        </a:spcBef>
                        <a:spcAft>
                          <a:spcPts val="800"/>
                        </a:spcAft>
                        <a:buFont typeface="Wingdings" pitchFamily="2" charset="2"/>
                        <a:buChar char="q"/>
                      </a:pPr>
                      <a:r>
                        <a:rPr lang="en-GB" sz="900" b="0" i="0">
                          <a:solidFill>
                            <a:schemeClr val="tx1"/>
                          </a:solidFill>
                          <a:latin typeface="Acumin Pro" panose="020B0504020202020204" pitchFamily="34" charset="77"/>
                        </a:rPr>
                        <a:t>Do they disclose their major donors and partners? How transparent are they about this?</a:t>
                      </a:r>
                    </a:p>
                    <a:p>
                      <a:pPr marL="171450" indent="-171450">
                        <a:lnSpc>
                          <a:spcPts val="1180"/>
                        </a:lnSpc>
                        <a:spcBef>
                          <a:spcPts val="400"/>
                        </a:spcBef>
                        <a:spcAft>
                          <a:spcPts val="800"/>
                        </a:spcAft>
                        <a:buFont typeface="Wingdings" pitchFamily="2" charset="2"/>
                        <a:buChar char="q"/>
                      </a:pPr>
                      <a:r>
                        <a:rPr lang="en-GB" sz="900" b="0" i="0">
                          <a:solidFill>
                            <a:schemeClr val="tx1"/>
                          </a:solidFill>
                          <a:latin typeface="Acumin Pro" panose="020B0504020202020204" pitchFamily="34" charset="77"/>
                        </a:rPr>
                        <a:t>Do online searches to identify any connected companies, organisations, international affiliations or networks. Look for news articles, social media profiles, and any other relevant mentions.</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3042450"/>
                  </a:ext>
                </a:extLst>
              </a:tr>
            </a:tbl>
          </a:graphicData>
        </a:graphic>
      </p:graphicFrame>
      <p:graphicFrame>
        <p:nvGraphicFramePr>
          <p:cNvPr id="19" name="Content Placeholder 14">
            <a:extLst>
              <a:ext uri="{FF2B5EF4-FFF2-40B4-BE49-F238E27FC236}">
                <a16:creationId xmlns:a16="http://schemas.microsoft.com/office/drawing/2014/main" id="{0AB0F1BF-1910-116F-A0A9-F29D343BE078}"/>
              </a:ext>
            </a:extLst>
          </p:cNvPr>
          <p:cNvGraphicFramePr>
            <a:graphicFrameLocks/>
          </p:cNvGraphicFramePr>
          <p:nvPr>
            <p:extLst>
              <p:ext uri="{D42A27DB-BD31-4B8C-83A1-F6EECF244321}">
                <p14:modId xmlns:p14="http://schemas.microsoft.com/office/powerpoint/2010/main" val="2439255314"/>
              </p:ext>
            </p:extLst>
          </p:nvPr>
        </p:nvGraphicFramePr>
        <p:xfrm>
          <a:off x="14666883" y="1030016"/>
          <a:ext cx="8642349" cy="9710040"/>
        </p:xfrm>
        <a:graphic>
          <a:graphicData uri="http://schemas.openxmlformats.org/drawingml/2006/table">
            <a:tbl>
              <a:tblPr firstRow="1" bandRow="1">
                <a:tableStyleId>{5C22544A-7EE6-4342-B048-85BDC9FD1C3A}</a:tableStyleId>
              </a:tblPr>
              <a:tblGrid>
                <a:gridCol w="1311275">
                  <a:extLst>
                    <a:ext uri="{9D8B030D-6E8A-4147-A177-3AD203B41FA5}">
                      <a16:colId xmlns:a16="http://schemas.microsoft.com/office/drawing/2014/main" val="2320866141"/>
                    </a:ext>
                  </a:extLst>
                </a:gridCol>
                <a:gridCol w="3665537">
                  <a:extLst>
                    <a:ext uri="{9D8B030D-6E8A-4147-A177-3AD203B41FA5}">
                      <a16:colId xmlns:a16="http://schemas.microsoft.com/office/drawing/2014/main" val="3994163573"/>
                    </a:ext>
                  </a:extLst>
                </a:gridCol>
                <a:gridCol w="3665537">
                  <a:extLst>
                    <a:ext uri="{9D8B030D-6E8A-4147-A177-3AD203B41FA5}">
                      <a16:colId xmlns:a16="http://schemas.microsoft.com/office/drawing/2014/main" val="1204292466"/>
                    </a:ext>
                  </a:extLst>
                </a:gridCol>
              </a:tblGrid>
              <a:tr h="221580">
                <a:tc>
                  <a:txBody>
                    <a:bodyPr/>
                    <a:lstStyle/>
                    <a:p>
                      <a:r>
                        <a:rPr lang="en-GB" sz="1100" b="1" i="0">
                          <a:solidFill>
                            <a:schemeClr val="tx2"/>
                          </a:solidFill>
                          <a:latin typeface="Acumin Pro" panose="020B0504020202020204" pitchFamily="34" charset="77"/>
                        </a:rPr>
                        <a:t>Check</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r>
                        <a:rPr lang="en-GB" sz="1100" b="1" i="0">
                          <a:solidFill>
                            <a:schemeClr val="tx2"/>
                          </a:solidFill>
                          <a:latin typeface="Acumin Pro" panose="020B0504020202020204" pitchFamily="34" charset="77"/>
                        </a:rPr>
                        <a:t>For individuals</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r>
                        <a:rPr lang="en-GB" sz="1100" b="1" i="0">
                          <a:solidFill>
                            <a:schemeClr val="tx2"/>
                          </a:solidFill>
                          <a:latin typeface="Acumin Pro" panose="020B0504020202020204" pitchFamily="34" charset="77"/>
                        </a:rPr>
                        <a:t>For organisations</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extLst>
                  <a:ext uri="{0D108BD9-81ED-4DB2-BD59-A6C34878D82A}">
                    <a16:rowId xmlns:a16="http://schemas.microsoft.com/office/drawing/2014/main" val="1339579796"/>
                  </a:ext>
                </a:extLst>
              </a:tr>
              <a:tr h="2120220">
                <a:tc>
                  <a:txBody>
                    <a:bodyPr/>
                    <a:lstStyle/>
                    <a:p>
                      <a:r>
                        <a:rPr lang="en-GB" sz="1000" b="1" i="0">
                          <a:solidFill>
                            <a:schemeClr val="tx1"/>
                          </a:solidFill>
                          <a:latin typeface="Acumin Pro" panose="020B0504020202020204" pitchFamily="34" charset="77"/>
                        </a:rPr>
                        <a:t>Who are they?</a:t>
                      </a:r>
                    </a:p>
                    <a:p>
                      <a:endParaRPr lang="en-GB" sz="1000" b="1" i="0">
                        <a:solidFill>
                          <a:schemeClr val="tx1"/>
                        </a:solidFill>
                        <a:latin typeface="Acumin Pro" panose="020B0504020202020204" pitchFamily="34" charset="77"/>
                      </a:endParaRP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9CFE9">
                        <a:alpha val="49804"/>
                      </a:srgbClr>
                    </a:solidFill>
                  </a:tcPr>
                </a:tc>
                <a:tc>
                  <a:txBody>
                    <a:bodyPr/>
                    <a:lstStyle/>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Verify full name, location, and professional background (use LinkedIn, personal websites, etc.).</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What do their profiles or website tell you about career history, previous roles, and affiliations?</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Identify past employers and current affiliations via background and reference checks. </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Have they disclosed any partnerships with foreign groups or governments?</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Do online searches for their name, nicknames, and any known associated companies, organisations, international affiliations or networks. Look for news articles, social media profiles, and any other relevant mentions.</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Confirm their legal status (registered charity, company, nonprofit, etc.)</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Is the organisation registered with the Companies Office or Charities Services?</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Has the organisation disclosed any partnerships with foreign groups or governments?</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How is the organisation funded? Are any funding sources linked to foreign governments or entities?</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Do they disclose their major donors and partners? How transparent are they about this?</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Do online searches to identify any connected companies, organisations, international affiliations or networks. Look for news articles, social media profiles, and any other relevant mentions.</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3042450"/>
                  </a:ext>
                </a:extLst>
              </a:tr>
              <a:tr h="773359">
                <a:tc>
                  <a:txBody>
                    <a:bodyPr/>
                    <a:lstStyle/>
                    <a:p>
                      <a:r>
                        <a:rPr lang="en-GB" sz="1000" b="1" i="0">
                          <a:solidFill>
                            <a:schemeClr val="tx1"/>
                          </a:solidFill>
                          <a:latin typeface="Acumin Pro" panose="020B0504020202020204" pitchFamily="34" charset="77"/>
                        </a:rPr>
                        <a:t>What network groups or associations are they part of?</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9CFE9">
                        <a:alpha val="49804"/>
                      </a:srgbClr>
                    </a:solidFill>
                  </a:tcPr>
                </a:tc>
                <a:tc>
                  <a:txBody>
                    <a:bodyPr/>
                    <a:lstStyle/>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What professional, community, or industry groups do they belong to? </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Consider how these memberships might shape their reputation, extend their network, or influence their standing within relevant circles. </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What professional, community, or industry groups is the organisation connected with? </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Consider how these memberships might shape their reputation, extend their network, or influence their standing within relevant circles. </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36856670"/>
                  </a:ext>
                </a:extLst>
              </a:tr>
              <a:tr h="773359">
                <a:tc>
                  <a:txBody>
                    <a:bodyPr/>
                    <a:lstStyle/>
                    <a:p>
                      <a:r>
                        <a:rPr lang="en-GB" sz="1000" b="1" i="0">
                          <a:solidFill>
                            <a:schemeClr val="tx1"/>
                          </a:solidFill>
                          <a:latin typeface="Acumin Pro" panose="020B0504020202020204" pitchFamily="34" charset="77"/>
                        </a:rPr>
                        <a:t>Who follows and engages with them online?</a:t>
                      </a:r>
                    </a:p>
                    <a:p>
                      <a:endParaRPr lang="en-GB" sz="1000" b="1" i="0">
                        <a:solidFill>
                          <a:schemeClr val="tx1"/>
                        </a:solidFill>
                        <a:latin typeface="Acumin Pro" panose="020B0504020202020204" pitchFamily="34" charset="77"/>
                      </a:endParaRPr>
                    </a:p>
                    <a:p>
                      <a:endParaRPr lang="en-GB" sz="1000" b="1" i="0">
                        <a:solidFill>
                          <a:schemeClr val="tx1"/>
                        </a:solidFill>
                        <a:latin typeface="Acumin Pro" panose="020B0504020202020204" pitchFamily="34" charset="77"/>
                      </a:endParaRP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9CFE9">
                        <a:alpha val="49804"/>
                      </a:srgbClr>
                    </a:solidFill>
                  </a:tcPr>
                </a:tc>
                <a:tc>
                  <a:txBody>
                    <a:bodyPr/>
                    <a:lstStyle/>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Take note of the types of followers and connections they engage with online.</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What do their followers and interactions tell you about the strength and reach of their connections and influence within their community or sector?</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Take note of the types of followers and connections they engage with online.</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What do their followers and interactions tell you about the strength and reach of their connections and influence within their community or sector?</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82200279"/>
                  </a:ext>
                </a:extLst>
              </a:tr>
              <a:tr h="1946431">
                <a:tc>
                  <a:txBody>
                    <a:bodyPr/>
                    <a:lstStyle/>
                    <a:p>
                      <a:r>
                        <a:rPr lang="en-GB" sz="1000" b="1" i="0">
                          <a:solidFill>
                            <a:schemeClr val="tx1"/>
                          </a:solidFill>
                          <a:latin typeface="Acumin Pro" panose="020B0504020202020204" pitchFamily="34" charset="77"/>
                        </a:rPr>
                        <a:t>What do they say publicly?</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9CFE9">
                        <a:alpha val="49804"/>
                      </a:srgbClr>
                    </a:solidFill>
                  </a:tcPr>
                </a:tc>
                <a:tc>
                  <a:txBody>
                    <a:bodyPr/>
                    <a:lstStyle/>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What public statements, interviews, articles, or speeches are available from them? What do these show about their values, priorities, and approach? </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How do they express their viewpoints, and what tone or style do they use in their communication?</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What do their social media profiles (LinkedIn, X (Twitter), Facebook etc) and website tell you about their interests, values, and affiliations?</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How do they present themselves publicly? What topics or causes do they engage with?</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Search for the person in news aggregators and databases like Google News. Look for any mention of them in articles, press releases or online media.</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What public statements, interviews, articles, or speeches are available from them? What do these show about their values, priorities, and approach? </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How does the organisation present its viewpoints publicly, and what tone or style do they use in their communication?</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Review organisations social media and website for interests, values, and affiliations.</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How is the organisation publicly represented? What issues or causes do they focus on?</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Search for the organisation in news aggregators and databases like Google News. Look for any mention of them in articles, press releases or online media.</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62884185"/>
                  </a:ext>
                </a:extLst>
              </a:tr>
              <a:tr h="1511960">
                <a:tc>
                  <a:txBody>
                    <a:bodyPr/>
                    <a:lstStyle/>
                    <a:p>
                      <a:r>
                        <a:rPr lang="en-GB" sz="1000" b="1" i="0">
                          <a:solidFill>
                            <a:schemeClr val="tx1"/>
                          </a:solidFill>
                          <a:latin typeface="Acumin Pro" panose="020B0504020202020204" pitchFamily="34" charset="77"/>
                        </a:rPr>
                        <a:t>What is their reputation and what do references say about them?</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9CFE9">
                        <a:alpha val="49804"/>
                      </a:srgbClr>
                    </a:solidFill>
                  </a:tcPr>
                </a:tc>
                <a:tc>
                  <a:txBody>
                    <a:bodyPr/>
                    <a:lstStyle/>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Reach out to organisations, contacts, or stakeholders who have experience working with them to learn more about them.</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Are there any concerns raised by those who have collaborated with them in the past?</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Do references suggest they maintain independence and integrity in their work? </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Do an internet search to look up the individual’s name together with words such as "reviews," "complaints," or "scams."</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Reach out to organisations, contacts, or stakeholders who have experience working with them to learn more about them.</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Are there any concerns raised by those who have collaborated with them in the past?</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Do references suggest they maintain independence and integrity in their work? </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Do an internet search to look up the organisation’s name together with words such as "reviews," "complaints," or "scams."</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80972259"/>
                  </a:ext>
                </a:extLst>
              </a:tr>
              <a:tr h="0">
                <a:tc>
                  <a:txBody>
                    <a:bodyPr/>
                    <a:lstStyle/>
                    <a:p>
                      <a:r>
                        <a:rPr lang="en-GB" sz="1000" b="1" i="0">
                          <a:solidFill>
                            <a:schemeClr val="tx1"/>
                          </a:solidFill>
                          <a:latin typeface="Acumin Pro" panose="020B0504020202020204" pitchFamily="34" charset="77"/>
                        </a:rPr>
                        <a:t>Checking web content</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9CFE9">
                        <a:alpha val="49804"/>
                      </a:srgbClr>
                    </a:solidFill>
                  </a:tcPr>
                </a:tc>
                <a:tc gridSpan="2">
                  <a:txBody>
                    <a:bodyPr/>
                    <a:lstStyle/>
                    <a:p>
                      <a:pPr marL="0" indent="0">
                        <a:spcBef>
                          <a:spcPts val="0"/>
                        </a:spcBef>
                        <a:spcAft>
                          <a:spcPts val="400"/>
                        </a:spcAft>
                        <a:buFont typeface="Arial" panose="020B0604020202020204" pitchFamily="34" charset="0"/>
                        <a:buNone/>
                      </a:pPr>
                      <a:r>
                        <a:rPr lang="en-GB" sz="1000" b="0" i="0">
                          <a:solidFill>
                            <a:schemeClr val="tx1"/>
                          </a:solidFill>
                          <a:latin typeface="Acumin Pro" panose="020B0504020202020204" pitchFamily="34" charset="77"/>
                        </a:rPr>
                        <a:t>For all internet searches, you could search The Wayback Machine. It lets you access earlier versions of a page, which can help verify information, track changes, or retrieve content that’s no longer available online.</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108000" indent="-108000">
                        <a:spcBef>
                          <a:spcPts val="0"/>
                        </a:spcBef>
                        <a:spcAft>
                          <a:spcPts val="400"/>
                        </a:spcAft>
                        <a:buFont typeface="Arial" panose="020B0604020202020204" pitchFamily="34" charset="0"/>
                        <a:buChar char="•"/>
                      </a:pPr>
                      <a:endParaRPr lang="en-US" sz="1000" b="0" i="0">
                        <a:solidFill>
                          <a:schemeClr val="tx1"/>
                        </a:solidFill>
                        <a:latin typeface="Acumin Pro" panose="020B0504020202020204" pitchFamily="34" charset="77"/>
                      </a:endParaRPr>
                    </a:p>
                  </a:txBody>
                  <a:tcPr>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97108188"/>
                  </a:ext>
                </a:extLst>
              </a:tr>
            </a:tbl>
          </a:graphicData>
        </a:graphic>
      </p:graphicFrame>
      <p:sp>
        <p:nvSpPr>
          <p:cNvPr id="5" name="Footer Placeholder 5">
            <a:extLst>
              <a:ext uri="{FF2B5EF4-FFF2-40B4-BE49-F238E27FC236}">
                <a16:creationId xmlns:a16="http://schemas.microsoft.com/office/drawing/2014/main" id="{603167B3-288E-77D8-6EE3-FA4FDED8DB60}"/>
              </a:ext>
            </a:extLst>
          </p:cNvPr>
          <p:cNvSpPr>
            <a:spLocks noGrp="1"/>
          </p:cNvSpPr>
          <p:nvPr>
            <p:ph type="ftr" sz="quarter" idx="3"/>
          </p:nvPr>
        </p:nvSpPr>
        <p:spPr>
          <a:xfrm>
            <a:off x="631825" y="6285053"/>
            <a:ext cx="7965244" cy="257035"/>
          </a:xfrm>
        </p:spPr>
        <p:txBody>
          <a:bodyPr/>
          <a:lstStyle/>
          <a:p>
            <a:r>
              <a:rPr lang="en-GB" b="1" noProof="1"/>
              <a:t>This content is based on information from the </a:t>
            </a:r>
            <a:r>
              <a:rPr lang="en-GB" b="1" noProof="1">
                <a:hlinkClick r:id="rId4"/>
              </a:rPr>
              <a:t>Protective Security Guidance resources</a:t>
            </a:r>
            <a:r>
              <a:rPr lang="en-GB" b="1" noProof="1"/>
              <a:t>. </a:t>
            </a:r>
          </a:p>
          <a:p>
            <a:r>
              <a:rPr lang="en-GB" noProof="1"/>
              <a:t>This information is intended to provide general guidance and promote understanding.   |   Find out more at </a:t>
            </a:r>
            <a:r>
              <a:rPr lang="en-GB" sz="800" noProof="1">
                <a:hlinkClick r:id="rId5"/>
              </a:rPr>
              <a:t>www.crfi.govt.nz</a:t>
            </a:r>
            <a:endParaRPr lang="en-GB" noProof="1"/>
          </a:p>
        </p:txBody>
      </p:sp>
      <p:sp>
        <p:nvSpPr>
          <p:cNvPr id="6" name="Title 1">
            <a:extLst>
              <a:ext uri="{FF2B5EF4-FFF2-40B4-BE49-F238E27FC236}">
                <a16:creationId xmlns:a16="http://schemas.microsoft.com/office/drawing/2014/main" id="{D8268465-B39B-5195-FCF3-31639E8ABE0C}"/>
              </a:ext>
            </a:extLst>
          </p:cNvPr>
          <p:cNvSpPr txBox="1">
            <a:spLocks noChangeAspect="1"/>
          </p:cNvSpPr>
          <p:nvPr/>
        </p:nvSpPr>
        <p:spPr>
          <a:xfrm>
            <a:off x="631825" y="260350"/>
            <a:ext cx="8180282" cy="459172"/>
          </a:xfrm>
          <a:prstGeom prst="roundRect">
            <a:avLst>
              <a:gd name="adj" fmla="val 14843"/>
            </a:avLst>
          </a:prstGeom>
          <a:solidFill>
            <a:schemeClr val="tx2"/>
          </a:solidFill>
        </p:spPr>
        <p:txBody>
          <a:bodyPr vert="horz" wrap="square" lIns="144000" tIns="72000" rIns="144000" bIns="72000" rtlCol="0" anchor="ctr" anchorCtr="0">
            <a:spAutoFit/>
          </a:bodyPr>
          <a:lstStyle>
            <a:lvl1pPr algn="l" defTabSz="914400" rtl="0" eaLnBrk="1" latinLnBrk="0" hangingPunct="1">
              <a:lnSpc>
                <a:spcPct val="100000"/>
              </a:lnSpc>
              <a:spcBef>
                <a:spcPct val="0"/>
              </a:spcBef>
              <a:buNone/>
              <a:defRPr sz="2000" b="1" i="0" kern="1200">
                <a:solidFill>
                  <a:schemeClr val="bg1"/>
                </a:solidFill>
                <a:latin typeface="Acumin Pro" panose="020B0504020202020204" pitchFamily="34" charset="77"/>
                <a:ea typeface="+mj-ea"/>
                <a:cs typeface="+mj-cs"/>
              </a:defRPr>
            </a:lvl1pPr>
          </a:lstStyle>
          <a:p>
            <a:r>
              <a:rPr lang="en-GB" sz="1800"/>
              <a:t>How to use the due diligence tool – </a:t>
            </a:r>
            <a:r>
              <a:rPr lang="en-GB" sz="1800" b="0"/>
              <a:t>Key steps for your due diligence process</a:t>
            </a:r>
            <a:endParaRPr lang="en-US" sz="1800"/>
          </a:p>
        </p:txBody>
      </p:sp>
      <p:sp>
        <p:nvSpPr>
          <p:cNvPr id="2" name="Footer Placeholder 4">
            <a:extLst>
              <a:ext uri="{FF2B5EF4-FFF2-40B4-BE49-F238E27FC236}">
                <a16:creationId xmlns:a16="http://schemas.microsoft.com/office/drawing/2014/main" id="{653D23C6-9EA3-62F4-BFB4-80032B863708}"/>
              </a:ext>
            </a:extLst>
          </p:cNvPr>
          <p:cNvSpPr txBox="1">
            <a:spLocks/>
          </p:cNvSpPr>
          <p:nvPr/>
        </p:nvSpPr>
        <p:spPr>
          <a:xfrm>
            <a:off x="7976558" y="6094586"/>
            <a:ext cx="1303368" cy="164353"/>
          </a:xfrm>
          <a:prstGeom prst="rect">
            <a:avLst/>
          </a:prstGeom>
        </p:spPr>
        <p:txBody>
          <a:bodyPr vert="horz" lIns="0" tIns="0" rIns="0" bIns="0" rtlCol="0" anchor="b" anchorCtr="0"/>
          <a:lstStyle>
            <a:defPPr>
              <a:defRPr lang="en-US"/>
            </a:defPPr>
            <a:lvl1pPr marL="0" algn="l" defTabSz="457200" rtl="0" eaLnBrk="1" latinLnBrk="0" hangingPunct="1">
              <a:lnSpc>
                <a:spcPts val="1160"/>
              </a:lnSpc>
              <a:defRPr sz="800" b="0" kern="1200">
                <a:solidFill>
                  <a:schemeClr val="accent5">
                    <a:lumMod val="10000"/>
                  </a:schemeClr>
                </a:solidFill>
                <a:latin typeface="Acumin Pro" panose="020B0504020202020204" pitchFamily="34"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b="1" noProof="1"/>
              <a:t>Continued on the next page</a:t>
            </a:r>
            <a:endParaRPr lang="en-GB" noProof="1"/>
          </a:p>
        </p:txBody>
      </p:sp>
    </p:spTree>
    <p:extLst>
      <p:ext uri="{BB962C8B-B14F-4D97-AF65-F5344CB8AC3E}">
        <p14:creationId xmlns:p14="http://schemas.microsoft.com/office/powerpoint/2010/main" val="36319716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8DD71F-516D-DDD0-C359-F80053BEEF52}"/>
            </a:ext>
          </a:extLst>
        </p:cNvPr>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C22F3BFA-B570-60ED-87C1-9CA2230F558A}"/>
              </a:ext>
            </a:extLst>
          </p:cNvPr>
          <p:cNvSpPr>
            <a:spLocks noGrp="1"/>
          </p:cNvSpPr>
          <p:nvPr>
            <p:ph type="sldNum" sz="quarter" idx="11"/>
          </p:nvPr>
        </p:nvSpPr>
        <p:spPr/>
        <p:txBody>
          <a:bodyPr/>
          <a:lstStyle/>
          <a:p>
            <a:fld id="{5A068BD1-017B-D645-8113-7734FBE32584}" type="slidenum">
              <a:rPr lang="en-GB" smtClean="0"/>
              <a:pPr/>
              <a:t>14</a:t>
            </a:fld>
            <a:endParaRPr lang="en-GB" sz="800"/>
          </a:p>
        </p:txBody>
      </p:sp>
      <p:sp>
        <p:nvSpPr>
          <p:cNvPr id="5" name="Footer Placeholder 5">
            <a:extLst>
              <a:ext uri="{FF2B5EF4-FFF2-40B4-BE49-F238E27FC236}">
                <a16:creationId xmlns:a16="http://schemas.microsoft.com/office/drawing/2014/main" id="{5294E654-A4F4-92DC-37AD-C06A42402B49}"/>
              </a:ext>
            </a:extLst>
          </p:cNvPr>
          <p:cNvSpPr>
            <a:spLocks noGrp="1"/>
          </p:cNvSpPr>
          <p:nvPr>
            <p:ph type="ftr" sz="quarter" idx="3"/>
          </p:nvPr>
        </p:nvSpPr>
        <p:spPr/>
        <p:txBody>
          <a:bodyPr/>
          <a:lstStyle/>
          <a:p>
            <a:r>
              <a:rPr lang="en-GB" b="1" noProof="1"/>
              <a:t>This content is based on information from the </a:t>
            </a:r>
            <a:r>
              <a:rPr lang="en-GB" b="1" noProof="1">
                <a:hlinkClick r:id="rId3"/>
              </a:rPr>
              <a:t>Protective Security Guidance resources</a:t>
            </a:r>
            <a:r>
              <a:rPr lang="en-GB" b="1" noProof="1"/>
              <a:t>. </a:t>
            </a:r>
          </a:p>
          <a:p>
            <a:r>
              <a:rPr lang="en-GB" noProof="1"/>
              <a:t>This information is intended to provide general guidance and promote understanding.   |   Find out more at </a:t>
            </a:r>
            <a:r>
              <a:rPr lang="en-GB" sz="800" noProof="1">
                <a:hlinkClick r:id="rId4"/>
              </a:rPr>
              <a:t>www.crfi.govt.nz</a:t>
            </a:r>
            <a:endParaRPr lang="en-GB" noProof="1"/>
          </a:p>
        </p:txBody>
      </p:sp>
      <p:graphicFrame>
        <p:nvGraphicFramePr>
          <p:cNvPr id="19" name="Content Placeholder 14">
            <a:extLst>
              <a:ext uri="{FF2B5EF4-FFF2-40B4-BE49-F238E27FC236}">
                <a16:creationId xmlns:a16="http://schemas.microsoft.com/office/drawing/2014/main" id="{37E12E0F-95EC-BC65-7D61-CA2EFB39624B}"/>
              </a:ext>
            </a:extLst>
          </p:cNvPr>
          <p:cNvGraphicFramePr>
            <a:graphicFrameLocks/>
          </p:cNvGraphicFramePr>
          <p:nvPr/>
        </p:nvGraphicFramePr>
        <p:xfrm>
          <a:off x="14666883" y="1030016"/>
          <a:ext cx="8642349" cy="9710040"/>
        </p:xfrm>
        <a:graphic>
          <a:graphicData uri="http://schemas.openxmlformats.org/drawingml/2006/table">
            <a:tbl>
              <a:tblPr firstRow="1" bandRow="1">
                <a:tableStyleId>{5C22544A-7EE6-4342-B048-85BDC9FD1C3A}</a:tableStyleId>
              </a:tblPr>
              <a:tblGrid>
                <a:gridCol w="1311275">
                  <a:extLst>
                    <a:ext uri="{9D8B030D-6E8A-4147-A177-3AD203B41FA5}">
                      <a16:colId xmlns:a16="http://schemas.microsoft.com/office/drawing/2014/main" val="2320866141"/>
                    </a:ext>
                  </a:extLst>
                </a:gridCol>
                <a:gridCol w="3665537">
                  <a:extLst>
                    <a:ext uri="{9D8B030D-6E8A-4147-A177-3AD203B41FA5}">
                      <a16:colId xmlns:a16="http://schemas.microsoft.com/office/drawing/2014/main" val="3994163573"/>
                    </a:ext>
                  </a:extLst>
                </a:gridCol>
                <a:gridCol w="3665537">
                  <a:extLst>
                    <a:ext uri="{9D8B030D-6E8A-4147-A177-3AD203B41FA5}">
                      <a16:colId xmlns:a16="http://schemas.microsoft.com/office/drawing/2014/main" val="1204292466"/>
                    </a:ext>
                  </a:extLst>
                </a:gridCol>
              </a:tblGrid>
              <a:tr h="221580">
                <a:tc>
                  <a:txBody>
                    <a:bodyPr/>
                    <a:lstStyle/>
                    <a:p>
                      <a:r>
                        <a:rPr lang="en-GB" sz="1100" b="1" i="0">
                          <a:solidFill>
                            <a:schemeClr val="tx2"/>
                          </a:solidFill>
                          <a:latin typeface="Acumin Pro" panose="020B0504020202020204" pitchFamily="34" charset="77"/>
                        </a:rPr>
                        <a:t>Check</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r>
                        <a:rPr lang="en-GB" sz="1100" b="1" i="0">
                          <a:solidFill>
                            <a:schemeClr val="tx2"/>
                          </a:solidFill>
                          <a:latin typeface="Acumin Pro" panose="020B0504020202020204" pitchFamily="34" charset="77"/>
                        </a:rPr>
                        <a:t>For individuals</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r>
                        <a:rPr lang="en-GB" sz="1100" b="1" i="0">
                          <a:solidFill>
                            <a:schemeClr val="tx2"/>
                          </a:solidFill>
                          <a:latin typeface="Acumin Pro" panose="020B0504020202020204" pitchFamily="34" charset="77"/>
                        </a:rPr>
                        <a:t>For organisations</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extLst>
                  <a:ext uri="{0D108BD9-81ED-4DB2-BD59-A6C34878D82A}">
                    <a16:rowId xmlns:a16="http://schemas.microsoft.com/office/drawing/2014/main" val="1339579796"/>
                  </a:ext>
                </a:extLst>
              </a:tr>
              <a:tr h="2120220">
                <a:tc>
                  <a:txBody>
                    <a:bodyPr/>
                    <a:lstStyle/>
                    <a:p>
                      <a:r>
                        <a:rPr lang="en-GB" sz="1000" b="1" i="0">
                          <a:solidFill>
                            <a:schemeClr val="tx1"/>
                          </a:solidFill>
                          <a:latin typeface="Acumin Pro" panose="020B0504020202020204" pitchFamily="34" charset="77"/>
                        </a:rPr>
                        <a:t>Who are they?</a:t>
                      </a:r>
                    </a:p>
                    <a:p>
                      <a:endParaRPr lang="en-GB" sz="1000" b="1" i="0">
                        <a:solidFill>
                          <a:schemeClr val="tx1"/>
                        </a:solidFill>
                        <a:latin typeface="Acumin Pro" panose="020B0504020202020204" pitchFamily="34" charset="77"/>
                      </a:endParaRP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9CFE9">
                        <a:alpha val="49804"/>
                      </a:srgbClr>
                    </a:solidFill>
                  </a:tcPr>
                </a:tc>
                <a:tc>
                  <a:txBody>
                    <a:bodyPr/>
                    <a:lstStyle/>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Verify full name, location, and professional background (use LinkedIn, personal websites, etc.).</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What do their profiles or website tell you about career history, previous roles, and affiliations?</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Identify past employers and current affiliations via background and reference checks. </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Have they disclosed any partnerships with foreign groups or governments?</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Do online searches for their name, nicknames, and any known associated companies, organisations, international affiliations or networks. Look for news articles, social media profiles, and any other relevant mentions.</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Confirm their legal status (registered charity, company, nonprofit, etc.)</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Is the organisation registered with the Companies Office or Charities Services?</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Has the organisation disclosed any partnerships with foreign groups or governments?</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How is the organisation funded? Are any funding sources linked to foreign governments or entities?</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Do they disclose their major donors and partners? How transparent are they about this?</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Do online searches to identify any connected companies, organisations, international affiliations or networks. Look for news articles, social media profiles, and any other relevant mentions.</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3042450"/>
                  </a:ext>
                </a:extLst>
              </a:tr>
              <a:tr h="773359">
                <a:tc>
                  <a:txBody>
                    <a:bodyPr/>
                    <a:lstStyle/>
                    <a:p>
                      <a:r>
                        <a:rPr lang="en-GB" sz="1000" b="1" i="0">
                          <a:solidFill>
                            <a:schemeClr val="tx1"/>
                          </a:solidFill>
                          <a:latin typeface="Acumin Pro" panose="020B0504020202020204" pitchFamily="34" charset="77"/>
                        </a:rPr>
                        <a:t>What network groups or associations are they part of?</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9CFE9">
                        <a:alpha val="49804"/>
                      </a:srgbClr>
                    </a:solidFill>
                  </a:tcPr>
                </a:tc>
                <a:tc>
                  <a:txBody>
                    <a:bodyPr/>
                    <a:lstStyle/>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What professional, community, or industry groups do they belong to? </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Consider how these memberships might shape their reputation, extend their network, or influence their standing within relevant circles. </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What professional, community, or industry groups is the organisation connected with? </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Consider how these memberships might shape their reputation, extend their network, or influence their standing within relevant circles. </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36856670"/>
                  </a:ext>
                </a:extLst>
              </a:tr>
              <a:tr h="773359">
                <a:tc>
                  <a:txBody>
                    <a:bodyPr/>
                    <a:lstStyle/>
                    <a:p>
                      <a:r>
                        <a:rPr lang="en-GB" sz="1000" b="1" i="0">
                          <a:solidFill>
                            <a:schemeClr val="tx1"/>
                          </a:solidFill>
                          <a:latin typeface="Acumin Pro" panose="020B0504020202020204" pitchFamily="34" charset="77"/>
                        </a:rPr>
                        <a:t>Who follows and engages with them online?</a:t>
                      </a:r>
                    </a:p>
                    <a:p>
                      <a:endParaRPr lang="en-GB" sz="1000" b="1" i="0">
                        <a:solidFill>
                          <a:schemeClr val="tx1"/>
                        </a:solidFill>
                        <a:latin typeface="Acumin Pro" panose="020B0504020202020204" pitchFamily="34" charset="77"/>
                      </a:endParaRPr>
                    </a:p>
                    <a:p>
                      <a:endParaRPr lang="en-GB" sz="1000" b="1" i="0">
                        <a:solidFill>
                          <a:schemeClr val="tx1"/>
                        </a:solidFill>
                        <a:latin typeface="Acumin Pro" panose="020B0504020202020204" pitchFamily="34" charset="77"/>
                      </a:endParaRP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9CFE9">
                        <a:alpha val="49804"/>
                      </a:srgbClr>
                    </a:solidFill>
                  </a:tcPr>
                </a:tc>
                <a:tc>
                  <a:txBody>
                    <a:bodyPr/>
                    <a:lstStyle/>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Take note of the types of followers and connections they engage with online.</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What do their followers and interactions tell you about the strength and reach of their connections and influence within their community or sector?</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Take note of the types of followers and connections they engage with online.</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What do their followers and interactions tell you about the strength and reach of their connections and influence within their community or sector?</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82200279"/>
                  </a:ext>
                </a:extLst>
              </a:tr>
              <a:tr h="1946431">
                <a:tc>
                  <a:txBody>
                    <a:bodyPr/>
                    <a:lstStyle/>
                    <a:p>
                      <a:r>
                        <a:rPr lang="en-GB" sz="1000" b="1" i="0">
                          <a:solidFill>
                            <a:schemeClr val="tx1"/>
                          </a:solidFill>
                          <a:latin typeface="Acumin Pro" panose="020B0504020202020204" pitchFamily="34" charset="77"/>
                        </a:rPr>
                        <a:t>What do they say publicly?</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9CFE9">
                        <a:alpha val="49804"/>
                      </a:srgbClr>
                    </a:solidFill>
                  </a:tcPr>
                </a:tc>
                <a:tc>
                  <a:txBody>
                    <a:bodyPr/>
                    <a:lstStyle/>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What public statements, interviews, articles, or speeches are available from them? What do these show about their values, priorities, and approach? </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How do they express their viewpoints, and what tone or style do they use in their communication?</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What do their social media profiles (LinkedIn, X (Twitter), Facebook etc) and website tell you about their interests, values, and affiliations?</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How do they present themselves publicly? What topics or causes do they engage with?</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Search for the person in news aggregators and databases like Google News. Look for any mention of them in articles, press releases or online media.</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What public statements, interviews, articles, or speeches are available from them? What do these show about their values, priorities, and approach? </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How does the organisation present its viewpoints publicly, and what tone or style do they use in their communication?</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Review organisations social media and website for interests, values, and affiliations.</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How is the organisation publicly represented? What issues or causes do they focus on?</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Search for the organisation in news aggregators and databases like Google News. Look for any mention of them in articles, press releases or online media.</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62884185"/>
                  </a:ext>
                </a:extLst>
              </a:tr>
              <a:tr h="1511960">
                <a:tc>
                  <a:txBody>
                    <a:bodyPr/>
                    <a:lstStyle/>
                    <a:p>
                      <a:r>
                        <a:rPr lang="en-GB" sz="1000" b="1" i="0">
                          <a:solidFill>
                            <a:schemeClr val="tx1"/>
                          </a:solidFill>
                          <a:latin typeface="Acumin Pro" panose="020B0504020202020204" pitchFamily="34" charset="77"/>
                        </a:rPr>
                        <a:t>What is their reputation and what do references say about them?</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9CFE9">
                        <a:alpha val="49804"/>
                      </a:srgbClr>
                    </a:solidFill>
                  </a:tcPr>
                </a:tc>
                <a:tc>
                  <a:txBody>
                    <a:bodyPr/>
                    <a:lstStyle/>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Reach out to organisations, contacts, or stakeholders who have experience working with them to learn more about them.</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Are there any concerns raised by those who have collaborated with them in the past?</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Do references suggest they maintain independence and integrity in their work? </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Do an internet search to look up the individual’s name together with words such as "reviews," "complaints," or "scams."</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Reach out to organisations, contacts, or stakeholders who have experience working with them to learn more about them.</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Are there any concerns raised by those who have collaborated with them in the past?</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Do references suggest they maintain independence and integrity in their work? </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Do an internet search to look up the organisation’s name together with words such as "reviews," "complaints," or "scams."</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80972259"/>
                  </a:ext>
                </a:extLst>
              </a:tr>
              <a:tr h="0">
                <a:tc>
                  <a:txBody>
                    <a:bodyPr/>
                    <a:lstStyle/>
                    <a:p>
                      <a:r>
                        <a:rPr lang="en-GB" sz="1000" b="1" i="0">
                          <a:solidFill>
                            <a:schemeClr val="tx1"/>
                          </a:solidFill>
                          <a:latin typeface="Acumin Pro" panose="020B0504020202020204" pitchFamily="34" charset="77"/>
                        </a:rPr>
                        <a:t>Checking web content</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9CFE9">
                        <a:alpha val="49804"/>
                      </a:srgbClr>
                    </a:solidFill>
                  </a:tcPr>
                </a:tc>
                <a:tc gridSpan="2">
                  <a:txBody>
                    <a:bodyPr/>
                    <a:lstStyle/>
                    <a:p>
                      <a:pPr marL="0" indent="0">
                        <a:spcBef>
                          <a:spcPts val="0"/>
                        </a:spcBef>
                        <a:spcAft>
                          <a:spcPts val="400"/>
                        </a:spcAft>
                        <a:buFont typeface="Arial" panose="020B0604020202020204" pitchFamily="34" charset="0"/>
                        <a:buNone/>
                      </a:pPr>
                      <a:r>
                        <a:rPr lang="en-GB" sz="1000" b="0" i="0">
                          <a:solidFill>
                            <a:schemeClr val="tx1"/>
                          </a:solidFill>
                          <a:latin typeface="Acumin Pro" panose="020B0504020202020204" pitchFamily="34" charset="77"/>
                        </a:rPr>
                        <a:t>For all internet searches, you could search The Wayback Machine. It lets you access earlier versions of a page, which can help verify information, track changes, or retrieve content that’s no longer available online.</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108000" indent="-108000">
                        <a:spcBef>
                          <a:spcPts val="0"/>
                        </a:spcBef>
                        <a:spcAft>
                          <a:spcPts val="400"/>
                        </a:spcAft>
                        <a:buFont typeface="Arial" panose="020B0604020202020204" pitchFamily="34" charset="0"/>
                        <a:buChar char="•"/>
                      </a:pPr>
                      <a:endParaRPr lang="en-US" sz="1000" b="0" i="0">
                        <a:solidFill>
                          <a:schemeClr val="tx1"/>
                        </a:solidFill>
                        <a:latin typeface="Acumin Pro" panose="020B0504020202020204" pitchFamily="34" charset="77"/>
                      </a:endParaRPr>
                    </a:p>
                  </a:txBody>
                  <a:tcPr>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97108188"/>
                  </a:ext>
                </a:extLst>
              </a:tr>
            </a:tbl>
          </a:graphicData>
        </a:graphic>
      </p:graphicFrame>
      <p:graphicFrame>
        <p:nvGraphicFramePr>
          <p:cNvPr id="12" name="Content Placeholder 14">
            <a:extLst>
              <a:ext uri="{FF2B5EF4-FFF2-40B4-BE49-F238E27FC236}">
                <a16:creationId xmlns:a16="http://schemas.microsoft.com/office/drawing/2014/main" id="{F9176EA7-FB2F-C019-9289-55D9D1B4A6DE}"/>
              </a:ext>
            </a:extLst>
          </p:cNvPr>
          <p:cNvGraphicFramePr>
            <a:graphicFrameLocks/>
          </p:cNvGraphicFramePr>
          <p:nvPr>
            <p:extLst>
              <p:ext uri="{D42A27DB-BD31-4B8C-83A1-F6EECF244321}">
                <p14:modId xmlns:p14="http://schemas.microsoft.com/office/powerpoint/2010/main" val="1370352758"/>
              </p:ext>
            </p:extLst>
          </p:nvPr>
        </p:nvGraphicFramePr>
        <p:xfrm>
          <a:off x="631826" y="993343"/>
          <a:ext cx="8642349" cy="4361570"/>
        </p:xfrm>
        <a:graphic>
          <a:graphicData uri="http://schemas.openxmlformats.org/drawingml/2006/table">
            <a:tbl>
              <a:tblPr firstRow="1" bandRow="1">
                <a:tableStyleId>{5C22544A-7EE6-4342-B048-85BDC9FD1C3A}</a:tableStyleId>
              </a:tblPr>
              <a:tblGrid>
                <a:gridCol w="1311275">
                  <a:extLst>
                    <a:ext uri="{9D8B030D-6E8A-4147-A177-3AD203B41FA5}">
                      <a16:colId xmlns:a16="http://schemas.microsoft.com/office/drawing/2014/main" val="2320866141"/>
                    </a:ext>
                  </a:extLst>
                </a:gridCol>
                <a:gridCol w="3665537">
                  <a:extLst>
                    <a:ext uri="{9D8B030D-6E8A-4147-A177-3AD203B41FA5}">
                      <a16:colId xmlns:a16="http://schemas.microsoft.com/office/drawing/2014/main" val="3994163573"/>
                    </a:ext>
                  </a:extLst>
                </a:gridCol>
                <a:gridCol w="3665537">
                  <a:extLst>
                    <a:ext uri="{9D8B030D-6E8A-4147-A177-3AD203B41FA5}">
                      <a16:colId xmlns:a16="http://schemas.microsoft.com/office/drawing/2014/main" val="1204292466"/>
                    </a:ext>
                  </a:extLst>
                </a:gridCol>
              </a:tblGrid>
              <a:tr h="252702">
                <a:tc>
                  <a:txBody>
                    <a:bodyPr/>
                    <a:lstStyle/>
                    <a:p>
                      <a:r>
                        <a:rPr lang="en-GB" sz="1200" b="1" i="0">
                          <a:solidFill>
                            <a:schemeClr val="tx2"/>
                          </a:solidFill>
                          <a:latin typeface="Acumin Pro" panose="020B0504020202020204" pitchFamily="34" charset="77"/>
                        </a:rPr>
                        <a:t>Check</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r>
                        <a:rPr lang="en-GB" sz="1200" b="1" i="0">
                          <a:solidFill>
                            <a:schemeClr val="tx2"/>
                          </a:solidFill>
                          <a:latin typeface="Acumin Pro" panose="020B0504020202020204" pitchFamily="34" charset="77"/>
                        </a:rPr>
                        <a:t>For individuals</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r>
                        <a:rPr lang="en-GB" sz="1200" b="1" i="0">
                          <a:solidFill>
                            <a:schemeClr val="tx2"/>
                          </a:solidFill>
                          <a:latin typeface="Acumin Pro" panose="020B0504020202020204" pitchFamily="34" charset="77"/>
                        </a:rPr>
                        <a:t>For organisations</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extLst>
                  <a:ext uri="{0D108BD9-81ED-4DB2-BD59-A6C34878D82A}">
                    <a16:rowId xmlns:a16="http://schemas.microsoft.com/office/drawing/2014/main" val="1339579796"/>
                  </a:ext>
                </a:extLst>
              </a:tr>
              <a:tr h="775847">
                <a:tc>
                  <a:txBody>
                    <a:bodyPr/>
                    <a:lstStyle/>
                    <a:p>
                      <a:pPr>
                        <a:lnSpc>
                          <a:spcPts val="1180"/>
                        </a:lnSpc>
                        <a:spcAft>
                          <a:spcPts val="800"/>
                        </a:spcAft>
                      </a:pPr>
                      <a:r>
                        <a:rPr lang="en-GB" sz="900" b="1" i="0">
                          <a:solidFill>
                            <a:schemeClr val="tx1"/>
                          </a:solidFill>
                          <a:latin typeface="Acumin Pro" panose="020B0504020202020204" pitchFamily="34" charset="77"/>
                        </a:rPr>
                        <a:t>What network groups or associations </a:t>
                      </a:r>
                      <a:br>
                        <a:rPr lang="en-GB" sz="900" b="1" i="0">
                          <a:solidFill>
                            <a:schemeClr val="tx1"/>
                          </a:solidFill>
                          <a:latin typeface="Acumin Pro" panose="020B0504020202020204" pitchFamily="34" charset="77"/>
                        </a:rPr>
                      </a:br>
                      <a:r>
                        <a:rPr lang="en-GB" sz="900" b="1" i="0">
                          <a:solidFill>
                            <a:schemeClr val="tx1"/>
                          </a:solidFill>
                          <a:latin typeface="Acumin Pro" panose="020B0504020202020204" pitchFamily="34" charset="77"/>
                        </a:rPr>
                        <a:t>are they part of?</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9CFE9">
                        <a:alpha val="49804"/>
                      </a:srgbClr>
                    </a:solidFill>
                  </a:tcPr>
                </a:tc>
                <a:tc>
                  <a:txBody>
                    <a:bodyPr/>
                    <a:lstStyle/>
                    <a:p>
                      <a:pPr marL="171450" indent="-171450">
                        <a:lnSpc>
                          <a:spcPts val="1180"/>
                        </a:lnSpc>
                        <a:spcBef>
                          <a:spcPts val="400"/>
                        </a:spcBef>
                        <a:spcAft>
                          <a:spcPts val="800"/>
                        </a:spcAft>
                        <a:buFont typeface="Wingdings" pitchFamily="2" charset="2"/>
                        <a:buChar char="q"/>
                      </a:pPr>
                      <a:r>
                        <a:rPr lang="en-GB" sz="900" b="0" i="0">
                          <a:solidFill>
                            <a:schemeClr val="tx1"/>
                          </a:solidFill>
                          <a:latin typeface="Acumin Pro" panose="020B0504020202020204" pitchFamily="34" charset="77"/>
                        </a:rPr>
                        <a:t>What professional, community, or industry groups do they </a:t>
                      </a:r>
                      <a:br>
                        <a:rPr lang="en-GB" sz="900" b="0" i="0">
                          <a:solidFill>
                            <a:schemeClr val="tx1"/>
                          </a:solidFill>
                          <a:latin typeface="Acumin Pro" panose="020B0504020202020204" pitchFamily="34" charset="77"/>
                        </a:rPr>
                      </a:br>
                      <a:r>
                        <a:rPr lang="en-GB" sz="900" b="0" i="0">
                          <a:solidFill>
                            <a:schemeClr val="tx1"/>
                          </a:solidFill>
                          <a:latin typeface="Acumin Pro" panose="020B0504020202020204" pitchFamily="34" charset="77"/>
                        </a:rPr>
                        <a:t>belong to? </a:t>
                      </a:r>
                    </a:p>
                    <a:p>
                      <a:pPr marL="171450" indent="-171450">
                        <a:lnSpc>
                          <a:spcPts val="1180"/>
                        </a:lnSpc>
                        <a:spcBef>
                          <a:spcPts val="400"/>
                        </a:spcBef>
                        <a:spcAft>
                          <a:spcPts val="800"/>
                        </a:spcAft>
                        <a:buFont typeface="Wingdings" pitchFamily="2" charset="2"/>
                        <a:buChar char="q"/>
                      </a:pPr>
                      <a:r>
                        <a:rPr lang="en-GB" sz="900" b="0" i="0">
                          <a:solidFill>
                            <a:schemeClr val="tx1"/>
                          </a:solidFill>
                          <a:latin typeface="Acumin Pro" panose="020B0504020202020204" pitchFamily="34" charset="77"/>
                        </a:rPr>
                        <a:t>Consider how these memberships might shape their </a:t>
                      </a:r>
                      <a:br>
                        <a:rPr lang="en-GB" sz="900" b="0" i="0">
                          <a:solidFill>
                            <a:schemeClr val="tx1"/>
                          </a:solidFill>
                          <a:latin typeface="Acumin Pro" panose="020B0504020202020204" pitchFamily="34" charset="77"/>
                        </a:rPr>
                      </a:br>
                      <a:r>
                        <a:rPr lang="en-GB" sz="900" b="0" i="0">
                          <a:solidFill>
                            <a:schemeClr val="tx1"/>
                          </a:solidFill>
                          <a:latin typeface="Acumin Pro" panose="020B0504020202020204" pitchFamily="34" charset="77"/>
                        </a:rPr>
                        <a:t>reputation, extend their network, or influence their standing </a:t>
                      </a:r>
                      <a:br>
                        <a:rPr lang="en-GB" sz="900" b="0" i="0">
                          <a:solidFill>
                            <a:schemeClr val="tx1"/>
                          </a:solidFill>
                          <a:latin typeface="Acumin Pro" panose="020B0504020202020204" pitchFamily="34" charset="77"/>
                        </a:rPr>
                      </a:br>
                      <a:r>
                        <a:rPr lang="en-GB" sz="900" b="0" i="0">
                          <a:solidFill>
                            <a:schemeClr val="tx1"/>
                          </a:solidFill>
                          <a:latin typeface="Acumin Pro" panose="020B0504020202020204" pitchFamily="34" charset="77"/>
                        </a:rPr>
                        <a:t>within relevant circles. </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indent="-171450">
                        <a:lnSpc>
                          <a:spcPts val="1180"/>
                        </a:lnSpc>
                        <a:spcBef>
                          <a:spcPts val="400"/>
                        </a:spcBef>
                        <a:spcAft>
                          <a:spcPts val="800"/>
                        </a:spcAft>
                        <a:buFont typeface="Wingdings" pitchFamily="2" charset="2"/>
                        <a:buChar char="q"/>
                      </a:pPr>
                      <a:r>
                        <a:rPr lang="en-GB" sz="900" b="0" i="0">
                          <a:solidFill>
                            <a:schemeClr val="tx1"/>
                          </a:solidFill>
                          <a:latin typeface="Acumin Pro" panose="020B0504020202020204" pitchFamily="34" charset="77"/>
                        </a:rPr>
                        <a:t>What professional, community, or industry groups is the organisation connected with? </a:t>
                      </a:r>
                    </a:p>
                    <a:p>
                      <a:pPr marL="171450" indent="-171450">
                        <a:lnSpc>
                          <a:spcPts val="1180"/>
                        </a:lnSpc>
                        <a:spcBef>
                          <a:spcPts val="400"/>
                        </a:spcBef>
                        <a:spcAft>
                          <a:spcPts val="800"/>
                        </a:spcAft>
                        <a:buFont typeface="Wingdings" pitchFamily="2" charset="2"/>
                        <a:buChar char="q"/>
                      </a:pPr>
                      <a:r>
                        <a:rPr lang="en-GB" sz="900" b="0" i="0">
                          <a:solidFill>
                            <a:schemeClr val="tx1"/>
                          </a:solidFill>
                          <a:latin typeface="Acumin Pro" panose="020B0504020202020204" pitchFamily="34" charset="77"/>
                        </a:rPr>
                        <a:t>Consider how these memberships might shape their </a:t>
                      </a:r>
                      <a:br>
                        <a:rPr lang="en-GB" sz="900" b="0" i="0">
                          <a:solidFill>
                            <a:schemeClr val="tx1"/>
                          </a:solidFill>
                          <a:latin typeface="Acumin Pro" panose="020B0504020202020204" pitchFamily="34" charset="77"/>
                        </a:rPr>
                      </a:br>
                      <a:r>
                        <a:rPr lang="en-GB" sz="900" b="0" i="0">
                          <a:solidFill>
                            <a:schemeClr val="tx1"/>
                          </a:solidFill>
                          <a:latin typeface="Acumin Pro" panose="020B0504020202020204" pitchFamily="34" charset="77"/>
                        </a:rPr>
                        <a:t>reputation, extend their network, or influence their standing </a:t>
                      </a:r>
                      <a:br>
                        <a:rPr lang="en-GB" sz="900" b="0" i="0">
                          <a:solidFill>
                            <a:schemeClr val="tx1"/>
                          </a:solidFill>
                          <a:latin typeface="Acumin Pro" panose="020B0504020202020204" pitchFamily="34" charset="77"/>
                        </a:rPr>
                      </a:br>
                      <a:r>
                        <a:rPr lang="en-GB" sz="900" b="0" i="0">
                          <a:solidFill>
                            <a:schemeClr val="tx1"/>
                          </a:solidFill>
                          <a:latin typeface="Acumin Pro" panose="020B0504020202020204" pitchFamily="34" charset="77"/>
                        </a:rPr>
                        <a:t>within relevant circles. </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36856670"/>
                  </a:ext>
                </a:extLst>
              </a:tr>
              <a:tr h="775847">
                <a:tc>
                  <a:txBody>
                    <a:bodyPr/>
                    <a:lstStyle/>
                    <a:p>
                      <a:pPr>
                        <a:lnSpc>
                          <a:spcPts val="1180"/>
                        </a:lnSpc>
                        <a:spcAft>
                          <a:spcPts val="800"/>
                        </a:spcAft>
                      </a:pPr>
                      <a:r>
                        <a:rPr lang="en-GB" sz="900" b="1" i="0">
                          <a:solidFill>
                            <a:schemeClr val="tx1"/>
                          </a:solidFill>
                          <a:latin typeface="Acumin Pro" panose="020B0504020202020204" pitchFamily="34" charset="77"/>
                        </a:rPr>
                        <a:t>Who follows </a:t>
                      </a:r>
                      <a:br>
                        <a:rPr lang="en-GB" sz="900" b="1" i="0">
                          <a:solidFill>
                            <a:schemeClr val="tx1"/>
                          </a:solidFill>
                          <a:latin typeface="Acumin Pro" panose="020B0504020202020204" pitchFamily="34" charset="77"/>
                        </a:rPr>
                      </a:br>
                      <a:r>
                        <a:rPr lang="en-GB" sz="900" b="1" i="0">
                          <a:solidFill>
                            <a:schemeClr val="tx1"/>
                          </a:solidFill>
                          <a:latin typeface="Acumin Pro" panose="020B0504020202020204" pitchFamily="34" charset="77"/>
                        </a:rPr>
                        <a:t>and engages </a:t>
                      </a:r>
                      <a:br>
                        <a:rPr lang="en-GB" sz="900" b="1" i="0">
                          <a:solidFill>
                            <a:schemeClr val="tx1"/>
                          </a:solidFill>
                          <a:latin typeface="Acumin Pro" panose="020B0504020202020204" pitchFamily="34" charset="77"/>
                        </a:rPr>
                      </a:br>
                      <a:r>
                        <a:rPr lang="en-GB" sz="900" b="1" i="0">
                          <a:solidFill>
                            <a:schemeClr val="tx1"/>
                          </a:solidFill>
                          <a:latin typeface="Acumin Pro" panose="020B0504020202020204" pitchFamily="34" charset="77"/>
                        </a:rPr>
                        <a:t>with them online?</a:t>
                      </a:r>
                    </a:p>
                    <a:p>
                      <a:pPr>
                        <a:lnSpc>
                          <a:spcPts val="1180"/>
                        </a:lnSpc>
                        <a:spcAft>
                          <a:spcPts val="800"/>
                        </a:spcAft>
                      </a:pPr>
                      <a:endParaRPr lang="en-GB" sz="900" b="1" i="0">
                        <a:solidFill>
                          <a:schemeClr val="tx1"/>
                        </a:solidFill>
                        <a:latin typeface="Acumin Pro" panose="020B0504020202020204" pitchFamily="34" charset="77"/>
                      </a:endParaRPr>
                    </a:p>
                    <a:p>
                      <a:pPr>
                        <a:lnSpc>
                          <a:spcPts val="1180"/>
                        </a:lnSpc>
                        <a:spcAft>
                          <a:spcPts val="800"/>
                        </a:spcAft>
                      </a:pPr>
                      <a:endParaRPr lang="en-GB" sz="900" b="1" i="0">
                        <a:solidFill>
                          <a:schemeClr val="tx1"/>
                        </a:solidFill>
                        <a:latin typeface="Acumin Pro" panose="020B0504020202020204" pitchFamily="34" charset="77"/>
                      </a:endParaRP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9CFE9">
                        <a:alpha val="49804"/>
                      </a:srgbClr>
                    </a:solidFill>
                  </a:tcPr>
                </a:tc>
                <a:tc>
                  <a:txBody>
                    <a:bodyPr/>
                    <a:lstStyle/>
                    <a:p>
                      <a:pPr marL="171450" indent="-171450">
                        <a:lnSpc>
                          <a:spcPts val="1180"/>
                        </a:lnSpc>
                        <a:spcBef>
                          <a:spcPts val="400"/>
                        </a:spcBef>
                        <a:spcAft>
                          <a:spcPts val="800"/>
                        </a:spcAft>
                        <a:buFont typeface="Wingdings" pitchFamily="2" charset="2"/>
                        <a:buChar char="q"/>
                      </a:pPr>
                      <a:r>
                        <a:rPr lang="en-GB" sz="900" b="0" i="0">
                          <a:solidFill>
                            <a:schemeClr val="tx1"/>
                          </a:solidFill>
                          <a:latin typeface="Acumin Pro" panose="020B0504020202020204" pitchFamily="34" charset="77"/>
                        </a:rPr>
                        <a:t>Take note of the types of followers and connections they engage with online.</a:t>
                      </a:r>
                    </a:p>
                    <a:p>
                      <a:pPr marL="171450" indent="-171450">
                        <a:lnSpc>
                          <a:spcPts val="1180"/>
                        </a:lnSpc>
                        <a:spcBef>
                          <a:spcPts val="400"/>
                        </a:spcBef>
                        <a:spcAft>
                          <a:spcPts val="800"/>
                        </a:spcAft>
                        <a:buFont typeface="Wingdings" pitchFamily="2" charset="2"/>
                        <a:buChar char="q"/>
                      </a:pPr>
                      <a:r>
                        <a:rPr lang="en-GB" sz="900" b="0" i="0">
                          <a:solidFill>
                            <a:schemeClr val="tx1"/>
                          </a:solidFill>
                          <a:latin typeface="Acumin Pro" panose="020B0504020202020204" pitchFamily="34" charset="77"/>
                        </a:rPr>
                        <a:t>What do their followers and interactions tell you about the strength and reach of their connections and influence within their community or sector?</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indent="-171450">
                        <a:lnSpc>
                          <a:spcPts val="1180"/>
                        </a:lnSpc>
                        <a:spcBef>
                          <a:spcPts val="400"/>
                        </a:spcBef>
                        <a:spcAft>
                          <a:spcPts val="800"/>
                        </a:spcAft>
                        <a:buFont typeface="Wingdings" pitchFamily="2" charset="2"/>
                        <a:buChar char="q"/>
                      </a:pPr>
                      <a:r>
                        <a:rPr lang="en-GB" sz="900" b="0" i="0">
                          <a:solidFill>
                            <a:schemeClr val="tx1"/>
                          </a:solidFill>
                          <a:latin typeface="Acumin Pro" panose="020B0504020202020204" pitchFamily="34" charset="77"/>
                        </a:rPr>
                        <a:t>Take note of the types of followers and connections they engage with online.</a:t>
                      </a:r>
                    </a:p>
                    <a:p>
                      <a:pPr marL="171450" indent="-171450">
                        <a:lnSpc>
                          <a:spcPts val="1180"/>
                        </a:lnSpc>
                        <a:spcBef>
                          <a:spcPts val="400"/>
                        </a:spcBef>
                        <a:spcAft>
                          <a:spcPts val="800"/>
                        </a:spcAft>
                        <a:buFont typeface="Wingdings" pitchFamily="2" charset="2"/>
                        <a:buChar char="q"/>
                      </a:pPr>
                      <a:r>
                        <a:rPr lang="en-GB" sz="900" b="0" i="0">
                          <a:solidFill>
                            <a:schemeClr val="tx1"/>
                          </a:solidFill>
                          <a:latin typeface="Acumin Pro" panose="020B0504020202020204" pitchFamily="34" charset="77"/>
                        </a:rPr>
                        <a:t>What do their followers and interactions tell you about the strength and reach of their connections and influence within their community or sector?</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82200279"/>
                  </a:ext>
                </a:extLst>
              </a:tr>
              <a:tr h="1888045">
                <a:tc>
                  <a:txBody>
                    <a:bodyPr/>
                    <a:lstStyle/>
                    <a:p>
                      <a:pPr>
                        <a:lnSpc>
                          <a:spcPts val="1180"/>
                        </a:lnSpc>
                        <a:spcAft>
                          <a:spcPts val="800"/>
                        </a:spcAft>
                      </a:pPr>
                      <a:r>
                        <a:rPr lang="en-GB" sz="900" b="1" i="0">
                          <a:solidFill>
                            <a:schemeClr val="tx1"/>
                          </a:solidFill>
                          <a:latin typeface="Acumin Pro" panose="020B0504020202020204" pitchFamily="34" charset="77"/>
                        </a:rPr>
                        <a:t>What is their reputation </a:t>
                      </a:r>
                      <a:br>
                        <a:rPr lang="en-GB" sz="900" b="1" i="0">
                          <a:solidFill>
                            <a:schemeClr val="tx1"/>
                          </a:solidFill>
                          <a:latin typeface="Acumin Pro" panose="020B0504020202020204" pitchFamily="34" charset="77"/>
                        </a:rPr>
                      </a:br>
                      <a:r>
                        <a:rPr lang="en-GB" sz="900" b="1" i="0">
                          <a:solidFill>
                            <a:schemeClr val="tx1"/>
                          </a:solidFill>
                          <a:latin typeface="Acumin Pro" panose="020B0504020202020204" pitchFamily="34" charset="77"/>
                        </a:rPr>
                        <a:t>and what do references say </a:t>
                      </a:r>
                      <a:br>
                        <a:rPr lang="en-GB" sz="900" b="1" i="0">
                          <a:solidFill>
                            <a:schemeClr val="tx1"/>
                          </a:solidFill>
                          <a:latin typeface="Acumin Pro" panose="020B0504020202020204" pitchFamily="34" charset="77"/>
                        </a:rPr>
                      </a:br>
                      <a:r>
                        <a:rPr lang="en-GB" sz="900" b="1" i="0">
                          <a:solidFill>
                            <a:schemeClr val="tx1"/>
                          </a:solidFill>
                          <a:latin typeface="Acumin Pro" panose="020B0504020202020204" pitchFamily="34" charset="77"/>
                        </a:rPr>
                        <a:t>about them?</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9CFE9">
                        <a:alpha val="49804"/>
                      </a:srgbClr>
                    </a:solidFill>
                  </a:tcPr>
                </a:tc>
                <a:tc>
                  <a:txBody>
                    <a:bodyPr/>
                    <a:lstStyle/>
                    <a:p>
                      <a:pPr marL="171450" indent="-171450">
                        <a:lnSpc>
                          <a:spcPts val="1180"/>
                        </a:lnSpc>
                        <a:spcBef>
                          <a:spcPts val="400"/>
                        </a:spcBef>
                        <a:spcAft>
                          <a:spcPts val="800"/>
                        </a:spcAft>
                        <a:buFont typeface="Wingdings" pitchFamily="2" charset="2"/>
                        <a:buChar char="q"/>
                      </a:pPr>
                      <a:r>
                        <a:rPr lang="en-GB" sz="900" b="0" i="0">
                          <a:solidFill>
                            <a:schemeClr val="tx1"/>
                          </a:solidFill>
                          <a:latin typeface="Acumin Pro" panose="020B0504020202020204" pitchFamily="34" charset="77"/>
                        </a:rPr>
                        <a:t>Reach out to organisations, contacts, or stakeholders who have experience working with them to learn more about them.</a:t>
                      </a:r>
                    </a:p>
                    <a:p>
                      <a:pPr marL="171450" indent="-171450">
                        <a:lnSpc>
                          <a:spcPts val="1180"/>
                        </a:lnSpc>
                        <a:spcBef>
                          <a:spcPts val="400"/>
                        </a:spcBef>
                        <a:spcAft>
                          <a:spcPts val="800"/>
                        </a:spcAft>
                        <a:buFont typeface="Wingdings" pitchFamily="2" charset="2"/>
                        <a:buChar char="q"/>
                      </a:pPr>
                      <a:r>
                        <a:rPr lang="en-GB" sz="900" b="0" i="0">
                          <a:solidFill>
                            <a:schemeClr val="tx1"/>
                          </a:solidFill>
                          <a:latin typeface="Acumin Pro" panose="020B0504020202020204" pitchFamily="34" charset="77"/>
                        </a:rPr>
                        <a:t>Are there any concerns raised by those who have collaborated with them in the past?</a:t>
                      </a:r>
                    </a:p>
                    <a:p>
                      <a:pPr marL="171450" indent="-171450">
                        <a:lnSpc>
                          <a:spcPts val="1180"/>
                        </a:lnSpc>
                        <a:spcBef>
                          <a:spcPts val="400"/>
                        </a:spcBef>
                        <a:spcAft>
                          <a:spcPts val="800"/>
                        </a:spcAft>
                        <a:buFont typeface="Wingdings" pitchFamily="2" charset="2"/>
                        <a:buChar char="q"/>
                      </a:pPr>
                      <a:r>
                        <a:rPr lang="en-GB" sz="900" b="0" i="0">
                          <a:solidFill>
                            <a:schemeClr val="tx1"/>
                          </a:solidFill>
                          <a:latin typeface="Acumin Pro" panose="020B0504020202020204" pitchFamily="34" charset="77"/>
                        </a:rPr>
                        <a:t>Do references suggest they maintain independence and integrity in their work? </a:t>
                      </a:r>
                    </a:p>
                    <a:p>
                      <a:pPr marL="171450" indent="-171450">
                        <a:lnSpc>
                          <a:spcPts val="1180"/>
                        </a:lnSpc>
                        <a:spcBef>
                          <a:spcPts val="400"/>
                        </a:spcBef>
                        <a:spcAft>
                          <a:spcPts val="800"/>
                        </a:spcAft>
                        <a:buFont typeface="Wingdings" pitchFamily="2" charset="2"/>
                        <a:buChar char="q"/>
                      </a:pPr>
                      <a:r>
                        <a:rPr lang="en-GB" sz="900" b="0" i="0">
                          <a:solidFill>
                            <a:schemeClr val="tx1"/>
                          </a:solidFill>
                          <a:latin typeface="Acumin Pro" panose="020B0504020202020204" pitchFamily="34" charset="77"/>
                        </a:rPr>
                        <a:t>Do an internet search to look up the individual’s name together with words such as "reviews," "complaints," or "scams."</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indent="-171450">
                        <a:lnSpc>
                          <a:spcPts val="1180"/>
                        </a:lnSpc>
                        <a:spcBef>
                          <a:spcPts val="400"/>
                        </a:spcBef>
                        <a:spcAft>
                          <a:spcPts val="800"/>
                        </a:spcAft>
                        <a:buFont typeface="Wingdings" pitchFamily="2" charset="2"/>
                        <a:buChar char="q"/>
                      </a:pPr>
                      <a:r>
                        <a:rPr lang="en-GB" sz="900" b="0" i="0">
                          <a:solidFill>
                            <a:schemeClr val="tx1"/>
                          </a:solidFill>
                          <a:latin typeface="Acumin Pro" panose="020B0504020202020204" pitchFamily="34" charset="77"/>
                        </a:rPr>
                        <a:t>Reach out to organisations, contacts, or stakeholders who have experience working with them to learn more about them.</a:t>
                      </a:r>
                    </a:p>
                    <a:p>
                      <a:pPr marL="171450" indent="-171450">
                        <a:lnSpc>
                          <a:spcPts val="1180"/>
                        </a:lnSpc>
                        <a:spcBef>
                          <a:spcPts val="400"/>
                        </a:spcBef>
                        <a:spcAft>
                          <a:spcPts val="800"/>
                        </a:spcAft>
                        <a:buFont typeface="Wingdings" pitchFamily="2" charset="2"/>
                        <a:buChar char="q"/>
                      </a:pPr>
                      <a:r>
                        <a:rPr lang="en-GB" sz="900" b="0" i="0">
                          <a:solidFill>
                            <a:schemeClr val="tx1"/>
                          </a:solidFill>
                          <a:latin typeface="Acumin Pro" panose="020B0504020202020204" pitchFamily="34" charset="77"/>
                        </a:rPr>
                        <a:t>Are there any concerns raised by those who have collaborated with them in the past?</a:t>
                      </a:r>
                    </a:p>
                    <a:p>
                      <a:pPr marL="171450" indent="-171450">
                        <a:lnSpc>
                          <a:spcPts val="1180"/>
                        </a:lnSpc>
                        <a:spcBef>
                          <a:spcPts val="400"/>
                        </a:spcBef>
                        <a:spcAft>
                          <a:spcPts val="800"/>
                        </a:spcAft>
                        <a:buFont typeface="Wingdings" pitchFamily="2" charset="2"/>
                        <a:buChar char="q"/>
                      </a:pPr>
                      <a:r>
                        <a:rPr lang="en-GB" sz="900" b="0" i="0">
                          <a:solidFill>
                            <a:schemeClr val="tx1"/>
                          </a:solidFill>
                          <a:latin typeface="Acumin Pro" panose="020B0504020202020204" pitchFamily="34" charset="77"/>
                        </a:rPr>
                        <a:t>Do references suggest they maintain independence and integrity in their work? </a:t>
                      </a:r>
                    </a:p>
                    <a:p>
                      <a:pPr marL="171450" indent="-171450">
                        <a:lnSpc>
                          <a:spcPts val="1180"/>
                        </a:lnSpc>
                        <a:spcBef>
                          <a:spcPts val="400"/>
                        </a:spcBef>
                        <a:spcAft>
                          <a:spcPts val="800"/>
                        </a:spcAft>
                        <a:buFont typeface="Wingdings" pitchFamily="2" charset="2"/>
                        <a:buChar char="q"/>
                      </a:pPr>
                      <a:r>
                        <a:rPr lang="en-GB" sz="900" b="0" i="0">
                          <a:solidFill>
                            <a:schemeClr val="tx1"/>
                          </a:solidFill>
                          <a:latin typeface="Acumin Pro" panose="020B0504020202020204" pitchFamily="34" charset="77"/>
                        </a:rPr>
                        <a:t>Do an internet search to look up the organisation’s name together with words such as "reviews," "complaints," or "scams."</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62884185"/>
                  </a:ext>
                </a:extLst>
              </a:tr>
            </a:tbl>
          </a:graphicData>
        </a:graphic>
      </p:graphicFrame>
      <p:sp>
        <p:nvSpPr>
          <p:cNvPr id="6" name="Title 1">
            <a:extLst>
              <a:ext uri="{FF2B5EF4-FFF2-40B4-BE49-F238E27FC236}">
                <a16:creationId xmlns:a16="http://schemas.microsoft.com/office/drawing/2014/main" id="{72C8D7A5-8DC1-6AB6-94AF-096C1E80C8AB}"/>
              </a:ext>
            </a:extLst>
          </p:cNvPr>
          <p:cNvSpPr txBox="1">
            <a:spLocks noChangeAspect="1"/>
          </p:cNvSpPr>
          <p:nvPr/>
        </p:nvSpPr>
        <p:spPr>
          <a:xfrm>
            <a:off x="631825" y="260350"/>
            <a:ext cx="8180282" cy="459172"/>
          </a:xfrm>
          <a:prstGeom prst="roundRect">
            <a:avLst>
              <a:gd name="adj" fmla="val 14843"/>
            </a:avLst>
          </a:prstGeom>
          <a:solidFill>
            <a:schemeClr val="tx2"/>
          </a:solidFill>
        </p:spPr>
        <p:txBody>
          <a:bodyPr vert="horz" wrap="square" lIns="144000" tIns="72000" rIns="144000" bIns="72000" rtlCol="0" anchor="ctr" anchorCtr="0">
            <a:spAutoFit/>
          </a:bodyPr>
          <a:lstStyle>
            <a:lvl1pPr algn="l" defTabSz="914400" rtl="0" eaLnBrk="1" latinLnBrk="0" hangingPunct="1">
              <a:lnSpc>
                <a:spcPct val="100000"/>
              </a:lnSpc>
              <a:spcBef>
                <a:spcPct val="0"/>
              </a:spcBef>
              <a:buNone/>
              <a:defRPr sz="2000" b="1" i="0" kern="1200">
                <a:solidFill>
                  <a:schemeClr val="bg1"/>
                </a:solidFill>
                <a:latin typeface="Acumin Pro" panose="020B0504020202020204" pitchFamily="34" charset="77"/>
                <a:ea typeface="+mj-ea"/>
                <a:cs typeface="+mj-cs"/>
              </a:defRPr>
            </a:lvl1pPr>
          </a:lstStyle>
          <a:p>
            <a:r>
              <a:rPr lang="en-GB" sz="1800"/>
              <a:t>How to use the due diligence tool – </a:t>
            </a:r>
            <a:r>
              <a:rPr lang="en-GB" sz="1800" b="0"/>
              <a:t>Key steps for your due diligence process</a:t>
            </a:r>
            <a:endParaRPr lang="en-US" sz="1800"/>
          </a:p>
        </p:txBody>
      </p:sp>
      <p:sp>
        <p:nvSpPr>
          <p:cNvPr id="3" name="Footer Placeholder 4">
            <a:extLst>
              <a:ext uri="{FF2B5EF4-FFF2-40B4-BE49-F238E27FC236}">
                <a16:creationId xmlns:a16="http://schemas.microsoft.com/office/drawing/2014/main" id="{8F5F695C-ADAE-9F6D-05A2-4640D138EC64}"/>
              </a:ext>
            </a:extLst>
          </p:cNvPr>
          <p:cNvSpPr txBox="1">
            <a:spLocks/>
          </p:cNvSpPr>
          <p:nvPr/>
        </p:nvSpPr>
        <p:spPr>
          <a:xfrm>
            <a:off x="7671547" y="6092980"/>
            <a:ext cx="1608379" cy="164353"/>
          </a:xfrm>
          <a:prstGeom prst="rect">
            <a:avLst/>
          </a:prstGeom>
        </p:spPr>
        <p:txBody>
          <a:bodyPr vert="horz" lIns="0" tIns="0" rIns="0" bIns="0" rtlCol="0" anchor="b" anchorCtr="0"/>
          <a:lstStyle>
            <a:defPPr>
              <a:defRPr lang="en-US"/>
            </a:defPPr>
            <a:lvl1pPr marL="0" algn="l" defTabSz="457200" rtl="0" eaLnBrk="1" latinLnBrk="0" hangingPunct="1">
              <a:lnSpc>
                <a:spcPts val="1160"/>
              </a:lnSpc>
              <a:defRPr sz="800" b="0" kern="1200">
                <a:solidFill>
                  <a:schemeClr val="accent5">
                    <a:lumMod val="10000"/>
                  </a:schemeClr>
                </a:solidFill>
                <a:latin typeface="Acumin Pro" panose="020B0504020202020204" pitchFamily="34"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b="1" noProof="1"/>
              <a:t>Continued from the previous page</a:t>
            </a:r>
            <a:endParaRPr lang="en-GB" noProof="1"/>
          </a:p>
        </p:txBody>
      </p:sp>
    </p:spTree>
    <p:extLst>
      <p:ext uri="{BB962C8B-B14F-4D97-AF65-F5344CB8AC3E}">
        <p14:creationId xmlns:p14="http://schemas.microsoft.com/office/powerpoint/2010/main" val="35999361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BC4929-1CA6-60A2-138F-B82BBD76CD69}"/>
            </a:ext>
          </a:extLst>
        </p:cNvPr>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47F7F0AA-AB5D-CF4B-612B-5B16EAD2FED2}"/>
              </a:ext>
            </a:extLst>
          </p:cNvPr>
          <p:cNvSpPr>
            <a:spLocks noGrp="1"/>
          </p:cNvSpPr>
          <p:nvPr>
            <p:ph type="sldNum" sz="quarter" idx="11"/>
          </p:nvPr>
        </p:nvSpPr>
        <p:spPr/>
        <p:txBody>
          <a:bodyPr/>
          <a:lstStyle/>
          <a:p>
            <a:fld id="{5A068BD1-017B-D645-8113-7734FBE32584}" type="slidenum">
              <a:rPr lang="en-GB" smtClean="0"/>
              <a:pPr/>
              <a:t>15</a:t>
            </a:fld>
            <a:endParaRPr lang="en-GB" sz="800"/>
          </a:p>
        </p:txBody>
      </p:sp>
      <p:sp>
        <p:nvSpPr>
          <p:cNvPr id="5" name="Footer Placeholder 5">
            <a:extLst>
              <a:ext uri="{FF2B5EF4-FFF2-40B4-BE49-F238E27FC236}">
                <a16:creationId xmlns:a16="http://schemas.microsoft.com/office/drawing/2014/main" id="{A9536CF4-A6D3-D197-56F7-B69AC2413C72}"/>
              </a:ext>
            </a:extLst>
          </p:cNvPr>
          <p:cNvSpPr>
            <a:spLocks noGrp="1"/>
          </p:cNvSpPr>
          <p:nvPr>
            <p:ph type="ftr" sz="quarter" idx="3"/>
          </p:nvPr>
        </p:nvSpPr>
        <p:spPr/>
        <p:txBody>
          <a:bodyPr/>
          <a:lstStyle/>
          <a:p>
            <a:r>
              <a:rPr lang="en-GB" b="1" noProof="1"/>
              <a:t>This content is based on information from the </a:t>
            </a:r>
            <a:r>
              <a:rPr lang="en-GB" b="1" noProof="1">
                <a:hlinkClick r:id="rId3"/>
              </a:rPr>
              <a:t>Protective Security Guidance resources</a:t>
            </a:r>
            <a:r>
              <a:rPr lang="en-GB" b="1" noProof="1"/>
              <a:t>. </a:t>
            </a:r>
          </a:p>
          <a:p>
            <a:r>
              <a:rPr lang="en-GB" noProof="1"/>
              <a:t>This information is intended to provide general guidance and promote understanding.   |   Find out more at </a:t>
            </a:r>
            <a:r>
              <a:rPr lang="en-GB" sz="800" noProof="1">
                <a:hlinkClick r:id="rId4"/>
              </a:rPr>
              <a:t>www.crfi.govt.nz</a:t>
            </a:r>
            <a:endParaRPr lang="en-GB" noProof="1"/>
          </a:p>
        </p:txBody>
      </p:sp>
      <p:graphicFrame>
        <p:nvGraphicFramePr>
          <p:cNvPr id="19" name="Content Placeholder 14">
            <a:extLst>
              <a:ext uri="{FF2B5EF4-FFF2-40B4-BE49-F238E27FC236}">
                <a16:creationId xmlns:a16="http://schemas.microsoft.com/office/drawing/2014/main" id="{D8D90CC2-2E6B-EF76-E302-FC2253A72235}"/>
              </a:ext>
            </a:extLst>
          </p:cNvPr>
          <p:cNvGraphicFramePr>
            <a:graphicFrameLocks/>
          </p:cNvGraphicFramePr>
          <p:nvPr/>
        </p:nvGraphicFramePr>
        <p:xfrm>
          <a:off x="14666883" y="1030016"/>
          <a:ext cx="8642349" cy="9710040"/>
        </p:xfrm>
        <a:graphic>
          <a:graphicData uri="http://schemas.openxmlformats.org/drawingml/2006/table">
            <a:tbl>
              <a:tblPr firstRow="1" bandRow="1">
                <a:tableStyleId>{5C22544A-7EE6-4342-B048-85BDC9FD1C3A}</a:tableStyleId>
              </a:tblPr>
              <a:tblGrid>
                <a:gridCol w="1311275">
                  <a:extLst>
                    <a:ext uri="{9D8B030D-6E8A-4147-A177-3AD203B41FA5}">
                      <a16:colId xmlns:a16="http://schemas.microsoft.com/office/drawing/2014/main" val="2320866141"/>
                    </a:ext>
                  </a:extLst>
                </a:gridCol>
                <a:gridCol w="3665537">
                  <a:extLst>
                    <a:ext uri="{9D8B030D-6E8A-4147-A177-3AD203B41FA5}">
                      <a16:colId xmlns:a16="http://schemas.microsoft.com/office/drawing/2014/main" val="3994163573"/>
                    </a:ext>
                  </a:extLst>
                </a:gridCol>
                <a:gridCol w="3665537">
                  <a:extLst>
                    <a:ext uri="{9D8B030D-6E8A-4147-A177-3AD203B41FA5}">
                      <a16:colId xmlns:a16="http://schemas.microsoft.com/office/drawing/2014/main" val="1204292466"/>
                    </a:ext>
                  </a:extLst>
                </a:gridCol>
              </a:tblGrid>
              <a:tr h="221580">
                <a:tc>
                  <a:txBody>
                    <a:bodyPr/>
                    <a:lstStyle/>
                    <a:p>
                      <a:r>
                        <a:rPr lang="en-GB" sz="1100" b="1" i="0">
                          <a:solidFill>
                            <a:schemeClr val="tx2"/>
                          </a:solidFill>
                          <a:latin typeface="Acumin Pro" panose="020B0504020202020204" pitchFamily="34" charset="77"/>
                        </a:rPr>
                        <a:t>Check</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r>
                        <a:rPr lang="en-GB" sz="1100" b="1" i="0">
                          <a:solidFill>
                            <a:schemeClr val="tx2"/>
                          </a:solidFill>
                          <a:latin typeface="Acumin Pro" panose="020B0504020202020204" pitchFamily="34" charset="77"/>
                        </a:rPr>
                        <a:t>For individuals</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r>
                        <a:rPr lang="en-GB" sz="1100" b="1" i="0">
                          <a:solidFill>
                            <a:schemeClr val="tx2"/>
                          </a:solidFill>
                          <a:latin typeface="Acumin Pro" panose="020B0504020202020204" pitchFamily="34" charset="77"/>
                        </a:rPr>
                        <a:t>For organisations</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extLst>
                  <a:ext uri="{0D108BD9-81ED-4DB2-BD59-A6C34878D82A}">
                    <a16:rowId xmlns:a16="http://schemas.microsoft.com/office/drawing/2014/main" val="1339579796"/>
                  </a:ext>
                </a:extLst>
              </a:tr>
              <a:tr h="2120220">
                <a:tc>
                  <a:txBody>
                    <a:bodyPr/>
                    <a:lstStyle/>
                    <a:p>
                      <a:r>
                        <a:rPr lang="en-GB" sz="1000" b="1" i="0">
                          <a:solidFill>
                            <a:schemeClr val="tx1"/>
                          </a:solidFill>
                          <a:latin typeface="Acumin Pro" panose="020B0504020202020204" pitchFamily="34" charset="77"/>
                        </a:rPr>
                        <a:t>Who are they?</a:t>
                      </a:r>
                    </a:p>
                    <a:p>
                      <a:endParaRPr lang="en-GB" sz="1000" b="1" i="0">
                        <a:solidFill>
                          <a:schemeClr val="tx1"/>
                        </a:solidFill>
                        <a:latin typeface="Acumin Pro" panose="020B0504020202020204" pitchFamily="34" charset="77"/>
                      </a:endParaRP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9CFE9">
                        <a:alpha val="49804"/>
                      </a:srgbClr>
                    </a:solidFill>
                  </a:tcPr>
                </a:tc>
                <a:tc>
                  <a:txBody>
                    <a:bodyPr/>
                    <a:lstStyle/>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Verify full name, location, and professional background (use LinkedIn, personal websites, etc.).</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What do their profiles or website tell you about career history, previous roles, and affiliations?</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Identify past employers and current affiliations via background and reference checks. </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Have they disclosed any partnerships with foreign groups or governments?</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Do online searches for their name, nicknames, and any known associated companies, organisations, international affiliations or networks. Look for news articles, social media profiles, and any other relevant mentions.</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Confirm their legal status (registered charity, company, nonprofit, etc.)</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Is the organisation registered with the Companies Office or Charities Services?</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Has the organisation disclosed any partnerships with foreign groups or governments?</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How is the organisation funded? Are any funding sources linked to foreign governments or entities?</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Do they disclose their major donors and partners? How transparent are they about this?</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Do online searches to identify any connected companies, organisations, international affiliations or networks. Look for news articles, social media profiles, and any other relevant mentions.</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3042450"/>
                  </a:ext>
                </a:extLst>
              </a:tr>
              <a:tr h="773359">
                <a:tc>
                  <a:txBody>
                    <a:bodyPr/>
                    <a:lstStyle/>
                    <a:p>
                      <a:r>
                        <a:rPr lang="en-GB" sz="1000" b="1" i="0">
                          <a:solidFill>
                            <a:schemeClr val="tx1"/>
                          </a:solidFill>
                          <a:latin typeface="Acumin Pro" panose="020B0504020202020204" pitchFamily="34" charset="77"/>
                        </a:rPr>
                        <a:t>What network groups or associations are they part of?</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9CFE9">
                        <a:alpha val="49804"/>
                      </a:srgbClr>
                    </a:solidFill>
                  </a:tcPr>
                </a:tc>
                <a:tc>
                  <a:txBody>
                    <a:bodyPr/>
                    <a:lstStyle/>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What professional, community, or industry groups do they belong to? </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Consider how these memberships might shape their reputation, extend their network, or influence their standing within relevant circles. </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What professional, community, or industry groups is the organisation connected with? </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Consider how these memberships might shape their reputation, extend their network, or influence their standing within relevant circles. </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36856670"/>
                  </a:ext>
                </a:extLst>
              </a:tr>
              <a:tr h="773359">
                <a:tc>
                  <a:txBody>
                    <a:bodyPr/>
                    <a:lstStyle/>
                    <a:p>
                      <a:r>
                        <a:rPr lang="en-GB" sz="1000" b="1" i="0">
                          <a:solidFill>
                            <a:schemeClr val="tx1"/>
                          </a:solidFill>
                          <a:latin typeface="Acumin Pro" panose="020B0504020202020204" pitchFamily="34" charset="77"/>
                        </a:rPr>
                        <a:t>Who follows and engages with them online?</a:t>
                      </a:r>
                    </a:p>
                    <a:p>
                      <a:endParaRPr lang="en-GB" sz="1000" b="1" i="0">
                        <a:solidFill>
                          <a:schemeClr val="tx1"/>
                        </a:solidFill>
                        <a:latin typeface="Acumin Pro" panose="020B0504020202020204" pitchFamily="34" charset="77"/>
                      </a:endParaRPr>
                    </a:p>
                    <a:p>
                      <a:endParaRPr lang="en-GB" sz="1000" b="1" i="0">
                        <a:solidFill>
                          <a:schemeClr val="tx1"/>
                        </a:solidFill>
                        <a:latin typeface="Acumin Pro" panose="020B0504020202020204" pitchFamily="34" charset="77"/>
                      </a:endParaRP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9CFE9">
                        <a:alpha val="49804"/>
                      </a:srgbClr>
                    </a:solidFill>
                  </a:tcPr>
                </a:tc>
                <a:tc>
                  <a:txBody>
                    <a:bodyPr/>
                    <a:lstStyle/>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Take note of the types of followers and connections they engage with online.</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What do their followers and interactions tell you about the strength and reach of their connections and influence within their community or sector?</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Take note of the types of followers and connections they engage with online.</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What do their followers and interactions tell you about the strength and reach of their connections and influence within their community or sector?</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82200279"/>
                  </a:ext>
                </a:extLst>
              </a:tr>
              <a:tr h="1946431">
                <a:tc>
                  <a:txBody>
                    <a:bodyPr/>
                    <a:lstStyle/>
                    <a:p>
                      <a:r>
                        <a:rPr lang="en-GB" sz="1000" b="1" i="0">
                          <a:solidFill>
                            <a:schemeClr val="tx1"/>
                          </a:solidFill>
                          <a:latin typeface="Acumin Pro" panose="020B0504020202020204" pitchFamily="34" charset="77"/>
                        </a:rPr>
                        <a:t>What do they say publicly?</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9CFE9">
                        <a:alpha val="49804"/>
                      </a:srgbClr>
                    </a:solidFill>
                  </a:tcPr>
                </a:tc>
                <a:tc>
                  <a:txBody>
                    <a:bodyPr/>
                    <a:lstStyle/>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What public statements, interviews, articles, or speeches are available from them? What do these show about their values, priorities, and approach? </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How do they express their viewpoints, and what tone or style do they use in their communication?</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What do their social media profiles (LinkedIn, X (Twitter), Facebook etc) and website tell you about their interests, values, and affiliations?</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How do they present themselves publicly? What topics or causes do they engage with?</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Search for the person in news aggregators and databases like Google News. Look for any mention of them in articles, press releases or online media.</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What public statements, interviews, articles, or speeches are available from them? What do these show about their values, priorities, and approach? </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How does the organisation present its viewpoints publicly, and what tone or style do they use in their communication?</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Review organisations social media and website for interests, values, and affiliations.</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How is the organisation publicly represented? What issues or causes do they focus on?</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Search for the organisation in news aggregators and databases like Google News. Look for any mention of them in articles, press releases or online media.</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62884185"/>
                  </a:ext>
                </a:extLst>
              </a:tr>
              <a:tr h="1511960">
                <a:tc>
                  <a:txBody>
                    <a:bodyPr/>
                    <a:lstStyle/>
                    <a:p>
                      <a:r>
                        <a:rPr lang="en-GB" sz="1000" b="1" i="0">
                          <a:solidFill>
                            <a:schemeClr val="tx1"/>
                          </a:solidFill>
                          <a:latin typeface="Acumin Pro" panose="020B0504020202020204" pitchFamily="34" charset="77"/>
                        </a:rPr>
                        <a:t>What is their reputation and what do references say about them?</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9CFE9">
                        <a:alpha val="49804"/>
                      </a:srgbClr>
                    </a:solidFill>
                  </a:tcPr>
                </a:tc>
                <a:tc>
                  <a:txBody>
                    <a:bodyPr/>
                    <a:lstStyle/>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Reach out to organisations, contacts, or stakeholders who have experience working with them to learn more about them.</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Are there any concerns raised by those who have collaborated with them in the past?</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Do references suggest they maintain independence and integrity in their work? </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Do an internet search to look up the individual’s name together with words such as "reviews," "complaints," or "scams."</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Reach out to organisations, contacts, or stakeholders who have experience working with them to learn more about them.</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Are there any concerns raised by those who have collaborated with them in the past?</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Do references suggest they maintain independence and integrity in their work? </a:t>
                      </a:r>
                    </a:p>
                    <a:p>
                      <a:pPr marL="108000" indent="-108000">
                        <a:spcBef>
                          <a:spcPts val="0"/>
                        </a:spcBef>
                        <a:spcAft>
                          <a:spcPts val="600"/>
                        </a:spcAft>
                        <a:buFont typeface="Arial" panose="020B0604020202020204" pitchFamily="34" charset="0"/>
                        <a:buChar char="•"/>
                      </a:pPr>
                      <a:r>
                        <a:rPr lang="en-GB" sz="1000" b="0" i="0">
                          <a:solidFill>
                            <a:schemeClr val="tx1"/>
                          </a:solidFill>
                          <a:latin typeface="Acumin Pro" panose="020B0504020202020204" pitchFamily="34" charset="77"/>
                        </a:rPr>
                        <a:t>Do an internet search to look up the organisation’s name together with words such as "reviews," "complaints," or "scams."</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80972259"/>
                  </a:ext>
                </a:extLst>
              </a:tr>
              <a:tr h="0">
                <a:tc>
                  <a:txBody>
                    <a:bodyPr/>
                    <a:lstStyle/>
                    <a:p>
                      <a:r>
                        <a:rPr lang="en-GB" sz="1000" b="1" i="0">
                          <a:solidFill>
                            <a:schemeClr val="tx1"/>
                          </a:solidFill>
                          <a:latin typeface="Acumin Pro" panose="020B0504020202020204" pitchFamily="34" charset="77"/>
                        </a:rPr>
                        <a:t>Checking web content</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9CFE9">
                        <a:alpha val="49804"/>
                      </a:srgbClr>
                    </a:solidFill>
                  </a:tcPr>
                </a:tc>
                <a:tc gridSpan="2">
                  <a:txBody>
                    <a:bodyPr/>
                    <a:lstStyle/>
                    <a:p>
                      <a:pPr marL="0" indent="0">
                        <a:spcBef>
                          <a:spcPts val="0"/>
                        </a:spcBef>
                        <a:spcAft>
                          <a:spcPts val="400"/>
                        </a:spcAft>
                        <a:buFont typeface="Arial" panose="020B0604020202020204" pitchFamily="34" charset="0"/>
                        <a:buNone/>
                      </a:pPr>
                      <a:r>
                        <a:rPr lang="en-GB" sz="1000" b="0" i="0">
                          <a:solidFill>
                            <a:schemeClr val="tx1"/>
                          </a:solidFill>
                          <a:latin typeface="Acumin Pro" panose="020B0504020202020204" pitchFamily="34" charset="77"/>
                        </a:rPr>
                        <a:t>For all internet searches, you could search The Wayback Machine. It lets you access earlier versions of a page, which can help verify information, track changes, or retrieve content that’s no longer available online.</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108000" indent="-108000">
                        <a:spcBef>
                          <a:spcPts val="0"/>
                        </a:spcBef>
                        <a:spcAft>
                          <a:spcPts val="400"/>
                        </a:spcAft>
                        <a:buFont typeface="Arial" panose="020B0604020202020204" pitchFamily="34" charset="0"/>
                        <a:buChar char="•"/>
                      </a:pPr>
                      <a:endParaRPr lang="en-US" sz="1000" b="0" i="0">
                        <a:solidFill>
                          <a:schemeClr val="tx1"/>
                        </a:solidFill>
                        <a:latin typeface="Acumin Pro" panose="020B0504020202020204" pitchFamily="34" charset="77"/>
                      </a:endParaRPr>
                    </a:p>
                  </a:txBody>
                  <a:tcPr>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97108188"/>
                  </a:ext>
                </a:extLst>
              </a:tr>
            </a:tbl>
          </a:graphicData>
        </a:graphic>
      </p:graphicFrame>
      <p:graphicFrame>
        <p:nvGraphicFramePr>
          <p:cNvPr id="3" name="Content Placeholder 14">
            <a:extLst>
              <a:ext uri="{FF2B5EF4-FFF2-40B4-BE49-F238E27FC236}">
                <a16:creationId xmlns:a16="http://schemas.microsoft.com/office/drawing/2014/main" id="{541AB61C-BAA4-72EB-35E5-06977D3A02FE}"/>
              </a:ext>
            </a:extLst>
          </p:cNvPr>
          <p:cNvGraphicFramePr>
            <a:graphicFrameLocks/>
          </p:cNvGraphicFramePr>
          <p:nvPr>
            <p:extLst>
              <p:ext uri="{D42A27DB-BD31-4B8C-83A1-F6EECF244321}">
                <p14:modId xmlns:p14="http://schemas.microsoft.com/office/powerpoint/2010/main" val="2715594043"/>
              </p:ext>
            </p:extLst>
          </p:nvPr>
        </p:nvGraphicFramePr>
        <p:xfrm>
          <a:off x="631825" y="995455"/>
          <a:ext cx="8642349" cy="3489525"/>
        </p:xfrm>
        <a:graphic>
          <a:graphicData uri="http://schemas.openxmlformats.org/drawingml/2006/table">
            <a:tbl>
              <a:tblPr firstRow="1" bandRow="1">
                <a:tableStyleId>{5C22544A-7EE6-4342-B048-85BDC9FD1C3A}</a:tableStyleId>
              </a:tblPr>
              <a:tblGrid>
                <a:gridCol w="1311275">
                  <a:extLst>
                    <a:ext uri="{9D8B030D-6E8A-4147-A177-3AD203B41FA5}">
                      <a16:colId xmlns:a16="http://schemas.microsoft.com/office/drawing/2014/main" val="2320866141"/>
                    </a:ext>
                  </a:extLst>
                </a:gridCol>
                <a:gridCol w="3665537">
                  <a:extLst>
                    <a:ext uri="{9D8B030D-6E8A-4147-A177-3AD203B41FA5}">
                      <a16:colId xmlns:a16="http://schemas.microsoft.com/office/drawing/2014/main" val="3994163573"/>
                    </a:ext>
                  </a:extLst>
                </a:gridCol>
                <a:gridCol w="3665537">
                  <a:extLst>
                    <a:ext uri="{9D8B030D-6E8A-4147-A177-3AD203B41FA5}">
                      <a16:colId xmlns:a16="http://schemas.microsoft.com/office/drawing/2014/main" val="1204292466"/>
                    </a:ext>
                  </a:extLst>
                </a:gridCol>
              </a:tblGrid>
              <a:tr h="221580">
                <a:tc>
                  <a:txBody>
                    <a:bodyPr/>
                    <a:lstStyle/>
                    <a:p>
                      <a:r>
                        <a:rPr lang="en-GB" sz="1200" b="1" i="0">
                          <a:solidFill>
                            <a:schemeClr val="tx2"/>
                          </a:solidFill>
                          <a:latin typeface="Acumin Pro" panose="020B0504020202020204" pitchFamily="34" charset="77"/>
                        </a:rPr>
                        <a:t>Check</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r>
                        <a:rPr lang="en-GB" sz="1200" b="1" i="0">
                          <a:solidFill>
                            <a:schemeClr val="tx2"/>
                          </a:solidFill>
                          <a:latin typeface="Acumin Pro" panose="020B0504020202020204" pitchFamily="34" charset="77"/>
                        </a:rPr>
                        <a:t>For individuals</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r>
                        <a:rPr lang="en-GB" sz="1200" b="1" i="0">
                          <a:solidFill>
                            <a:schemeClr val="tx2"/>
                          </a:solidFill>
                          <a:latin typeface="Acumin Pro" panose="020B0504020202020204" pitchFamily="34" charset="77"/>
                        </a:rPr>
                        <a:t>For organisations</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extLst>
                  <a:ext uri="{0D108BD9-81ED-4DB2-BD59-A6C34878D82A}">
                    <a16:rowId xmlns:a16="http://schemas.microsoft.com/office/drawing/2014/main" val="1339579796"/>
                  </a:ext>
                </a:extLst>
              </a:tr>
              <a:tr h="1511960">
                <a:tc>
                  <a:txBody>
                    <a:bodyPr/>
                    <a:lstStyle/>
                    <a:p>
                      <a:pPr>
                        <a:lnSpc>
                          <a:spcPts val="1180"/>
                        </a:lnSpc>
                      </a:pPr>
                      <a:r>
                        <a:rPr lang="en-GB" sz="900" b="1" i="0">
                          <a:solidFill>
                            <a:schemeClr val="tx1"/>
                          </a:solidFill>
                          <a:latin typeface="Acumin Pro" panose="020B0504020202020204" pitchFamily="34" charset="77"/>
                        </a:rPr>
                        <a:t>What do they say publicly?</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9CFE9">
                        <a:alpha val="49804"/>
                      </a:srgbClr>
                    </a:solidFill>
                  </a:tcPr>
                </a:tc>
                <a:tc>
                  <a:txBody>
                    <a:bodyPr/>
                    <a:lstStyle/>
                    <a:p>
                      <a:pPr marL="171450" indent="-171450">
                        <a:lnSpc>
                          <a:spcPts val="1180"/>
                        </a:lnSpc>
                        <a:spcBef>
                          <a:spcPts val="400"/>
                        </a:spcBef>
                        <a:spcAft>
                          <a:spcPts val="800"/>
                        </a:spcAft>
                        <a:buFont typeface="Wingdings" pitchFamily="2" charset="2"/>
                        <a:buChar char="q"/>
                      </a:pPr>
                      <a:r>
                        <a:rPr lang="en-GB" sz="900" b="0" i="0">
                          <a:solidFill>
                            <a:schemeClr val="tx1"/>
                          </a:solidFill>
                          <a:latin typeface="Acumin Pro" panose="020B0504020202020204" pitchFamily="34" charset="77"/>
                        </a:rPr>
                        <a:t>What public statements, interviews, articles, or speeches are available from them? What do these show about their values, priorities, and approach? </a:t>
                      </a:r>
                    </a:p>
                    <a:p>
                      <a:pPr marL="171450" indent="-171450">
                        <a:lnSpc>
                          <a:spcPts val="1180"/>
                        </a:lnSpc>
                        <a:spcBef>
                          <a:spcPts val="400"/>
                        </a:spcBef>
                        <a:spcAft>
                          <a:spcPts val="800"/>
                        </a:spcAft>
                        <a:buFont typeface="Wingdings" pitchFamily="2" charset="2"/>
                        <a:buChar char="q"/>
                      </a:pPr>
                      <a:r>
                        <a:rPr lang="en-GB" sz="900" b="0" i="0">
                          <a:solidFill>
                            <a:schemeClr val="tx1"/>
                          </a:solidFill>
                          <a:latin typeface="Acumin Pro" panose="020B0504020202020204" pitchFamily="34" charset="77"/>
                        </a:rPr>
                        <a:t>How do they express their viewpoints, and what tone or style do they use in their communication?</a:t>
                      </a:r>
                    </a:p>
                    <a:p>
                      <a:pPr marL="171450" indent="-171450">
                        <a:lnSpc>
                          <a:spcPts val="1180"/>
                        </a:lnSpc>
                        <a:spcBef>
                          <a:spcPts val="400"/>
                        </a:spcBef>
                        <a:spcAft>
                          <a:spcPts val="800"/>
                        </a:spcAft>
                        <a:buFont typeface="Wingdings" pitchFamily="2" charset="2"/>
                        <a:buChar char="q"/>
                      </a:pPr>
                      <a:r>
                        <a:rPr lang="en-GB" sz="900" b="0" i="0">
                          <a:solidFill>
                            <a:schemeClr val="tx1"/>
                          </a:solidFill>
                          <a:latin typeface="Acumin Pro" panose="020B0504020202020204" pitchFamily="34" charset="77"/>
                        </a:rPr>
                        <a:t>What do their social media profiles (LinkedIn, X (Twitter), </a:t>
                      </a:r>
                      <a:br>
                        <a:rPr lang="en-GB" sz="900" b="0" i="0">
                          <a:solidFill>
                            <a:schemeClr val="tx1"/>
                          </a:solidFill>
                          <a:latin typeface="Acumin Pro" panose="020B0504020202020204" pitchFamily="34" charset="77"/>
                        </a:rPr>
                      </a:br>
                      <a:r>
                        <a:rPr lang="en-GB" sz="900" b="0" i="0">
                          <a:solidFill>
                            <a:schemeClr val="tx1"/>
                          </a:solidFill>
                          <a:latin typeface="Acumin Pro" panose="020B0504020202020204" pitchFamily="34" charset="77"/>
                        </a:rPr>
                        <a:t>Facebook etc) and website tell you about their interests, values, and affiliations?</a:t>
                      </a:r>
                    </a:p>
                    <a:p>
                      <a:pPr marL="171450" indent="-171450">
                        <a:lnSpc>
                          <a:spcPts val="1180"/>
                        </a:lnSpc>
                        <a:spcBef>
                          <a:spcPts val="400"/>
                        </a:spcBef>
                        <a:spcAft>
                          <a:spcPts val="800"/>
                        </a:spcAft>
                        <a:buFont typeface="Wingdings" pitchFamily="2" charset="2"/>
                        <a:buChar char="q"/>
                      </a:pPr>
                      <a:r>
                        <a:rPr lang="en-GB" sz="900" b="0" i="0">
                          <a:solidFill>
                            <a:schemeClr val="tx1"/>
                          </a:solidFill>
                          <a:latin typeface="Acumin Pro" panose="020B0504020202020204" pitchFamily="34" charset="77"/>
                        </a:rPr>
                        <a:t>How do they present themselves publicly? What topics or causes do they engage with?</a:t>
                      </a:r>
                    </a:p>
                    <a:p>
                      <a:pPr marL="171450" indent="-171450">
                        <a:lnSpc>
                          <a:spcPts val="1180"/>
                        </a:lnSpc>
                        <a:spcBef>
                          <a:spcPts val="400"/>
                        </a:spcBef>
                        <a:spcAft>
                          <a:spcPts val="800"/>
                        </a:spcAft>
                        <a:buFont typeface="Wingdings" pitchFamily="2" charset="2"/>
                        <a:buChar char="q"/>
                      </a:pPr>
                      <a:r>
                        <a:rPr lang="en-GB" sz="900" b="0" i="0">
                          <a:solidFill>
                            <a:schemeClr val="tx1"/>
                          </a:solidFill>
                          <a:latin typeface="Acumin Pro" panose="020B0504020202020204" pitchFamily="34" charset="77"/>
                        </a:rPr>
                        <a:t>Search for the person in news aggregators and databases like Google News. Look for any mention of them in articles, press releases or online media.</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indent="-171450">
                        <a:lnSpc>
                          <a:spcPts val="1180"/>
                        </a:lnSpc>
                        <a:spcBef>
                          <a:spcPts val="400"/>
                        </a:spcBef>
                        <a:spcAft>
                          <a:spcPts val="800"/>
                        </a:spcAft>
                        <a:buFont typeface="Wingdings" pitchFamily="2" charset="2"/>
                        <a:buChar char="q"/>
                      </a:pPr>
                      <a:r>
                        <a:rPr lang="en-GB" sz="900" b="0" i="0">
                          <a:solidFill>
                            <a:schemeClr val="tx1"/>
                          </a:solidFill>
                          <a:latin typeface="Acumin Pro" panose="020B0504020202020204" pitchFamily="34" charset="77"/>
                        </a:rPr>
                        <a:t>What public statements, interviews, articles, or speeches are available from them? What do these show about their values, priorities, and approach? </a:t>
                      </a:r>
                    </a:p>
                    <a:p>
                      <a:pPr marL="171450" indent="-171450">
                        <a:lnSpc>
                          <a:spcPts val="1180"/>
                        </a:lnSpc>
                        <a:spcBef>
                          <a:spcPts val="400"/>
                        </a:spcBef>
                        <a:spcAft>
                          <a:spcPts val="800"/>
                        </a:spcAft>
                        <a:buFont typeface="Wingdings" pitchFamily="2" charset="2"/>
                        <a:buChar char="q"/>
                      </a:pPr>
                      <a:r>
                        <a:rPr lang="en-GB" sz="900" b="0" i="0">
                          <a:solidFill>
                            <a:schemeClr val="tx1"/>
                          </a:solidFill>
                          <a:latin typeface="Acumin Pro" panose="020B0504020202020204" pitchFamily="34" charset="77"/>
                        </a:rPr>
                        <a:t>How does the organisation present its viewpoints publicly, and what tone or style do they use in their communication?</a:t>
                      </a:r>
                    </a:p>
                    <a:p>
                      <a:pPr marL="171450" indent="-171450">
                        <a:lnSpc>
                          <a:spcPts val="1180"/>
                        </a:lnSpc>
                        <a:spcBef>
                          <a:spcPts val="400"/>
                        </a:spcBef>
                        <a:spcAft>
                          <a:spcPts val="800"/>
                        </a:spcAft>
                        <a:buFont typeface="Wingdings" pitchFamily="2" charset="2"/>
                        <a:buChar char="q"/>
                      </a:pPr>
                      <a:r>
                        <a:rPr lang="en-GB" sz="900" b="0" i="0">
                          <a:solidFill>
                            <a:schemeClr val="tx1"/>
                          </a:solidFill>
                          <a:latin typeface="Acumin Pro" panose="020B0504020202020204" pitchFamily="34" charset="77"/>
                        </a:rPr>
                        <a:t>Review organisations social media and website for interests, values, and affiliations.</a:t>
                      </a:r>
                    </a:p>
                    <a:p>
                      <a:pPr marL="171450" indent="-171450">
                        <a:lnSpc>
                          <a:spcPts val="1180"/>
                        </a:lnSpc>
                        <a:spcBef>
                          <a:spcPts val="400"/>
                        </a:spcBef>
                        <a:spcAft>
                          <a:spcPts val="800"/>
                        </a:spcAft>
                        <a:buFont typeface="Wingdings" pitchFamily="2" charset="2"/>
                        <a:buChar char="q"/>
                      </a:pPr>
                      <a:r>
                        <a:rPr lang="en-GB" sz="900" b="0" i="0">
                          <a:solidFill>
                            <a:schemeClr val="tx1"/>
                          </a:solidFill>
                          <a:latin typeface="Acumin Pro" panose="020B0504020202020204" pitchFamily="34" charset="77"/>
                        </a:rPr>
                        <a:t>How is the organisation publicly represented? What issues or causes do they focus on?</a:t>
                      </a:r>
                    </a:p>
                    <a:p>
                      <a:pPr marL="171450" indent="-171450">
                        <a:lnSpc>
                          <a:spcPts val="1180"/>
                        </a:lnSpc>
                        <a:spcBef>
                          <a:spcPts val="400"/>
                        </a:spcBef>
                        <a:spcAft>
                          <a:spcPts val="800"/>
                        </a:spcAft>
                        <a:buFont typeface="Wingdings" pitchFamily="2" charset="2"/>
                        <a:buChar char="q"/>
                      </a:pPr>
                      <a:r>
                        <a:rPr lang="en-GB" sz="900" b="0" i="0">
                          <a:solidFill>
                            <a:schemeClr val="tx1"/>
                          </a:solidFill>
                          <a:latin typeface="Acumin Pro" panose="020B0504020202020204" pitchFamily="34" charset="77"/>
                        </a:rPr>
                        <a:t>Search for the organisation in news aggregators and databases like Google News. Look for any mention of them in articles, press releases or online media.</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80972259"/>
                  </a:ext>
                </a:extLst>
              </a:tr>
              <a:tr h="0">
                <a:tc>
                  <a:txBody>
                    <a:bodyPr/>
                    <a:lstStyle/>
                    <a:p>
                      <a:pPr>
                        <a:lnSpc>
                          <a:spcPts val="1180"/>
                        </a:lnSpc>
                      </a:pPr>
                      <a:r>
                        <a:rPr lang="en-GB" sz="900" b="1" i="0">
                          <a:solidFill>
                            <a:schemeClr val="tx1"/>
                          </a:solidFill>
                          <a:latin typeface="Acumin Pro" panose="020B0504020202020204" pitchFamily="34" charset="77"/>
                        </a:rPr>
                        <a:t>Checking web content</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9CFE9">
                        <a:alpha val="49804"/>
                      </a:srgbClr>
                    </a:solidFill>
                  </a:tcPr>
                </a:tc>
                <a:tc gridSpan="2">
                  <a:txBody>
                    <a:bodyPr/>
                    <a:lstStyle/>
                    <a:p>
                      <a:pPr marL="0" indent="0">
                        <a:lnSpc>
                          <a:spcPts val="1180"/>
                        </a:lnSpc>
                        <a:spcBef>
                          <a:spcPts val="0"/>
                        </a:spcBef>
                        <a:spcAft>
                          <a:spcPts val="400"/>
                        </a:spcAft>
                        <a:buFont typeface="Arial" panose="020B0604020202020204" pitchFamily="34" charset="0"/>
                        <a:buNone/>
                      </a:pPr>
                      <a:r>
                        <a:rPr lang="en-GB" sz="900" b="0" i="0">
                          <a:solidFill>
                            <a:schemeClr val="tx1"/>
                          </a:solidFill>
                          <a:latin typeface="Acumin Pro" panose="020B0504020202020204" pitchFamily="34" charset="77"/>
                        </a:rPr>
                        <a:t>For all internet searches, you could search </a:t>
                      </a:r>
                      <a:r>
                        <a:rPr lang="en-GB" sz="900" b="0" i="0">
                          <a:solidFill>
                            <a:schemeClr val="tx1"/>
                          </a:solidFill>
                          <a:latin typeface="Acumin Pro" panose="020B0504020202020204" pitchFamily="34" charset="77"/>
                          <a:hlinkClick r:id="rId5"/>
                        </a:rPr>
                        <a:t>The Wayback Machine</a:t>
                      </a:r>
                      <a:r>
                        <a:rPr lang="en-GB" sz="900" b="0" i="0">
                          <a:solidFill>
                            <a:schemeClr val="tx1"/>
                          </a:solidFill>
                          <a:latin typeface="Acumin Pro" panose="020B0504020202020204" pitchFamily="34" charset="77"/>
                        </a:rPr>
                        <a:t>. It lets you access earlier versions of a page, which can help verify information, track changes, or retrieve content that’s no longer available online.</a:t>
                      </a:r>
                    </a:p>
                  </a:txBody>
                  <a:tcPr marT="72000" marB="72000">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108000" indent="-108000">
                        <a:spcBef>
                          <a:spcPts val="0"/>
                        </a:spcBef>
                        <a:spcAft>
                          <a:spcPts val="400"/>
                        </a:spcAft>
                        <a:buFont typeface="Arial" panose="020B0604020202020204" pitchFamily="34" charset="0"/>
                        <a:buChar char="•"/>
                      </a:pPr>
                      <a:endParaRPr lang="en-US" sz="1000" b="0" i="0">
                        <a:solidFill>
                          <a:schemeClr val="tx1"/>
                        </a:solidFill>
                        <a:latin typeface="Acumin Pro" panose="020B0504020202020204" pitchFamily="34" charset="77"/>
                      </a:endParaRPr>
                    </a:p>
                  </a:txBody>
                  <a:tcPr>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97108188"/>
                  </a:ext>
                </a:extLst>
              </a:tr>
            </a:tbl>
          </a:graphicData>
        </a:graphic>
      </p:graphicFrame>
      <p:sp>
        <p:nvSpPr>
          <p:cNvPr id="4" name="Content Placeholder 8">
            <a:extLst>
              <a:ext uri="{FF2B5EF4-FFF2-40B4-BE49-F238E27FC236}">
                <a16:creationId xmlns:a16="http://schemas.microsoft.com/office/drawing/2014/main" id="{4F33A963-6D93-599F-09BC-0F4FE34CB980}"/>
              </a:ext>
            </a:extLst>
          </p:cNvPr>
          <p:cNvSpPr txBox="1">
            <a:spLocks/>
          </p:cNvSpPr>
          <p:nvPr/>
        </p:nvSpPr>
        <p:spPr>
          <a:xfrm>
            <a:off x="631824" y="4705179"/>
            <a:ext cx="4810613" cy="1319718"/>
          </a:xfrm>
          <a:prstGeom prst="roundRect">
            <a:avLst>
              <a:gd name="adj" fmla="val 9596"/>
            </a:avLst>
          </a:prstGeom>
          <a:solidFill>
            <a:schemeClr val="accent4"/>
          </a:solidFill>
        </p:spPr>
        <p:txBody>
          <a:bodyPr wrap="square" lIns="144000" tIns="216000" rIns="144000" bIns="216000">
            <a:spAutoFit/>
          </a:bodyPr>
          <a:lstStyle>
            <a:lvl1pPr marL="0" indent="0" algn="l" defTabSz="914400" rtl="0" eaLnBrk="1" latinLnBrk="0" hangingPunct="1">
              <a:lnSpc>
                <a:spcPct val="100000"/>
              </a:lnSpc>
              <a:spcBef>
                <a:spcPts val="1200"/>
              </a:spcBef>
              <a:spcAft>
                <a:spcPts val="400"/>
              </a:spcAft>
              <a:buFont typeface="Arial" panose="020B0604020202020204" pitchFamily="34" charset="0"/>
              <a:buNone/>
              <a:defRPr sz="1400" b="1" i="0" kern="1200">
                <a:solidFill>
                  <a:schemeClr val="tx2"/>
                </a:solidFill>
                <a:latin typeface="Acumin Pro" panose="020B0504020202020204" pitchFamily="34" charset="77"/>
                <a:ea typeface="+mn-ea"/>
                <a:cs typeface="+mn-cs"/>
              </a:defRPr>
            </a:lvl1pPr>
            <a:lvl2pPr marL="0" indent="0" algn="l" defTabSz="914400" rtl="0" eaLnBrk="1" latinLnBrk="0" hangingPunct="1">
              <a:lnSpc>
                <a:spcPct val="100000"/>
              </a:lnSpc>
              <a:spcBef>
                <a:spcPts val="400"/>
              </a:spcBef>
              <a:spcAft>
                <a:spcPts val="400"/>
              </a:spcAft>
              <a:buFont typeface="Arial" panose="020B0604020202020204" pitchFamily="34" charset="0"/>
              <a:buNone/>
              <a:defRPr sz="1200" kern="1200">
                <a:solidFill>
                  <a:schemeClr val="tx1"/>
                </a:solidFill>
                <a:latin typeface="Acumin Pro" panose="020B0504020202020204" pitchFamily="34" charset="77"/>
                <a:ea typeface="+mn-ea"/>
                <a:cs typeface="+mn-cs"/>
              </a:defRPr>
            </a:lvl2pPr>
            <a:lvl3pPr marL="0" indent="0" algn="l" defTabSz="914400" rtl="0" eaLnBrk="1" latinLnBrk="0" hangingPunct="1">
              <a:lnSpc>
                <a:spcPts val="1260"/>
              </a:lnSpc>
              <a:spcBef>
                <a:spcPts val="400"/>
              </a:spcBef>
              <a:spcAft>
                <a:spcPts val="400"/>
              </a:spcAft>
              <a:buFont typeface="Arial" panose="020B0604020202020204" pitchFamily="34" charset="0"/>
              <a:buNone/>
              <a:defRPr sz="900" kern="1200">
                <a:solidFill>
                  <a:schemeClr val="tx1"/>
                </a:solidFill>
                <a:latin typeface="Acumin Pro" panose="020B0504020202020204" pitchFamily="34" charset="77"/>
                <a:ea typeface="+mn-ea"/>
                <a:cs typeface="+mn-cs"/>
              </a:defRPr>
            </a:lvl3pPr>
            <a:lvl4pPr marL="180000" indent="-180000" algn="l" defTabSz="914400" rtl="0" eaLnBrk="1" latinLnBrk="0" hangingPunct="1">
              <a:lnSpc>
                <a:spcPts val="1260"/>
              </a:lnSpc>
              <a:spcBef>
                <a:spcPts val="400"/>
              </a:spcBef>
              <a:spcAft>
                <a:spcPts val="400"/>
              </a:spcAft>
              <a:buFont typeface="Arial" panose="020B0604020202020204" pitchFamily="34" charset="0"/>
              <a:buChar char="•"/>
              <a:defRPr sz="900" kern="1200">
                <a:solidFill>
                  <a:schemeClr val="tx1"/>
                </a:solidFill>
                <a:latin typeface="Acumin Pro" panose="020B0504020202020204" pitchFamily="34" charset="77"/>
                <a:ea typeface="+mn-ea"/>
                <a:cs typeface="+mn-cs"/>
              </a:defRPr>
            </a:lvl4pPr>
            <a:lvl5pPr marL="0" indent="0" algn="l" defTabSz="914400" rtl="0" eaLnBrk="1" latinLnBrk="0" hangingPunct="1">
              <a:lnSpc>
                <a:spcPts val="1050"/>
              </a:lnSpc>
              <a:spcBef>
                <a:spcPts val="400"/>
              </a:spcBef>
              <a:spcAft>
                <a:spcPts val="400"/>
              </a:spcAft>
              <a:buFont typeface="Arial" panose="020B0604020202020204" pitchFamily="34" charset="0"/>
              <a:buNone/>
              <a:defRPr sz="800" kern="1200" baseline="0">
                <a:solidFill>
                  <a:schemeClr val="tx1"/>
                </a:solidFill>
                <a:latin typeface="Acumin Pro" panose="020B0504020202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More information about due diligence</a:t>
            </a:r>
          </a:p>
          <a:p>
            <a:pPr lvl="2"/>
            <a:r>
              <a:rPr lang="en-GB"/>
              <a:t>See </a:t>
            </a:r>
            <a:r>
              <a:rPr lang="en-GB">
                <a:hlinkClick r:id="rId6"/>
              </a:rPr>
              <a:t>Protective Security Guidance: Due Diligence Assessments – For Espionage and Foreign Interference Threats</a:t>
            </a:r>
            <a:r>
              <a:rPr lang="en-GB"/>
              <a:t> and </a:t>
            </a:r>
            <a:r>
              <a:rPr lang="en-GB">
                <a:hlinkClick r:id="rId7"/>
              </a:rPr>
              <a:t>Managing Inwards Visits</a:t>
            </a:r>
            <a:r>
              <a:rPr lang="en-GB"/>
              <a:t>. It contains principles and more advice that can help strengthen organisations’ overall risk assessment processes.</a:t>
            </a:r>
          </a:p>
        </p:txBody>
      </p:sp>
      <p:sp>
        <p:nvSpPr>
          <p:cNvPr id="8" name="Title 1">
            <a:extLst>
              <a:ext uri="{FF2B5EF4-FFF2-40B4-BE49-F238E27FC236}">
                <a16:creationId xmlns:a16="http://schemas.microsoft.com/office/drawing/2014/main" id="{87FBA035-78D2-9693-6AD8-DF169CA3C4AE}"/>
              </a:ext>
            </a:extLst>
          </p:cNvPr>
          <p:cNvSpPr txBox="1">
            <a:spLocks noChangeAspect="1"/>
          </p:cNvSpPr>
          <p:nvPr/>
        </p:nvSpPr>
        <p:spPr>
          <a:xfrm>
            <a:off x="631825" y="260350"/>
            <a:ext cx="8180282" cy="459172"/>
          </a:xfrm>
          <a:prstGeom prst="roundRect">
            <a:avLst>
              <a:gd name="adj" fmla="val 14843"/>
            </a:avLst>
          </a:prstGeom>
          <a:solidFill>
            <a:schemeClr val="tx2"/>
          </a:solidFill>
        </p:spPr>
        <p:txBody>
          <a:bodyPr vert="horz" wrap="square" lIns="144000" tIns="72000" rIns="144000" bIns="72000" rtlCol="0" anchor="ctr" anchorCtr="0">
            <a:spAutoFit/>
          </a:bodyPr>
          <a:lstStyle>
            <a:lvl1pPr algn="l" defTabSz="914400" rtl="0" eaLnBrk="1" latinLnBrk="0" hangingPunct="1">
              <a:lnSpc>
                <a:spcPct val="100000"/>
              </a:lnSpc>
              <a:spcBef>
                <a:spcPct val="0"/>
              </a:spcBef>
              <a:buNone/>
              <a:defRPr sz="2000" b="1" i="0" kern="1200">
                <a:solidFill>
                  <a:schemeClr val="bg1"/>
                </a:solidFill>
                <a:latin typeface="Acumin Pro" panose="020B0504020202020204" pitchFamily="34" charset="77"/>
                <a:ea typeface="+mj-ea"/>
                <a:cs typeface="+mj-cs"/>
              </a:defRPr>
            </a:lvl1pPr>
          </a:lstStyle>
          <a:p>
            <a:r>
              <a:rPr lang="en-GB" sz="1800"/>
              <a:t>How to use the due diligence tool – </a:t>
            </a:r>
            <a:r>
              <a:rPr lang="en-GB" sz="1800" b="0"/>
              <a:t>Key steps for your due diligence process</a:t>
            </a:r>
            <a:endParaRPr lang="en-US" sz="1800"/>
          </a:p>
        </p:txBody>
      </p:sp>
      <p:sp>
        <p:nvSpPr>
          <p:cNvPr id="2" name="Footer Placeholder 4">
            <a:extLst>
              <a:ext uri="{FF2B5EF4-FFF2-40B4-BE49-F238E27FC236}">
                <a16:creationId xmlns:a16="http://schemas.microsoft.com/office/drawing/2014/main" id="{9F3C1D96-E37D-FBA7-F21F-90F0E416C9CE}"/>
              </a:ext>
            </a:extLst>
          </p:cNvPr>
          <p:cNvSpPr txBox="1">
            <a:spLocks/>
          </p:cNvSpPr>
          <p:nvPr/>
        </p:nvSpPr>
        <p:spPr>
          <a:xfrm>
            <a:off x="7671547" y="6092980"/>
            <a:ext cx="1608379" cy="164353"/>
          </a:xfrm>
          <a:prstGeom prst="rect">
            <a:avLst/>
          </a:prstGeom>
        </p:spPr>
        <p:txBody>
          <a:bodyPr vert="horz" lIns="0" tIns="0" rIns="0" bIns="0" rtlCol="0" anchor="b" anchorCtr="0"/>
          <a:lstStyle>
            <a:defPPr>
              <a:defRPr lang="en-US"/>
            </a:defPPr>
            <a:lvl1pPr marL="0" algn="l" defTabSz="457200" rtl="0" eaLnBrk="1" latinLnBrk="0" hangingPunct="1">
              <a:lnSpc>
                <a:spcPts val="1160"/>
              </a:lnSpc>
              <a:defRPr sz="800" b="0" kern="1200">
                <a:solidFill>
                  <a:schemeClr val="accent5">
                    <a:lumMod val="10000"/>
                  </a:schemeClr>
                </a:solidFill>
                <a:latin typeface="Acumin Pro" panose="020B0504020202020204" pitchFamily="34"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b="1" noProof="1"/>
              <a:t>Continued from the previous page</a:t>
            </a:r>
            <a:endParaRPr lang="en-GB" noProof="1"/>
          </a:p>
        </p:txBody>
      </p:sp>
    </p:spTree>
    <p:extLst>
      <p:ext uri="{BB962C8B-B14F-4D97-AF65-F5344CB8AC3E}">
        <p14:creationId xmlns:p14="http://schemas.microsoft.com/office/powerpoint/2010/main" val="7488087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64E95BEB-03E1-0F1A-4C16-4FB3D3E282A9}"/>
              </a:ext>
            </a:extLst>
          </p:cNvPr>
          <p:cNvSpPr>
            <a:spLocks noChangeAspect="1"/>
          </p:cNvSpPr>
          <p:nvPr/>
        </p:nvSpPr>
        <p:spPr>
          <a:xfrm>
            <a:off x="4810483" y="1255807"/>
            <a:ext cx="860400" cy="860400"/>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B9013E60-BCB9-7F23-3E3A-7EED9EA0D6B9}"/>
              </a:ext>
            </a:extLst>
          </p:cNvPr>
          <p:cNvSpPr>
            <a:spLocks noChangeAspect="1"/>
          </p:cNvSpPr>
          <p:nvPr/>
        </p:nvSpPr>
        <p:spPr>
          <a:xfrm>
            <a:off x="8559800" y="1262276"/>
            <a:ext cx="860400" cy="860400"/>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ontent Placeholder 12">
            <a:extLst>
              <a:ext uri="{FF2B5EF4-FFF2-40B4-BE49-F238E27FC236}">
                <a16:creationId xmlns:a16="http://schemas.microsoft.com/office/drawing/2014/main" id="{A77B2AF3-F4E2-3D0C-1A14-AB6A5E0A6025}"/>
              </a:ext>
            </a:extLst>
          </p:cNvPr>
          <p:cNvSpPr txBox="1">
            <a:spLocks/>
          </p:cNvSpPr>
          <p:nvPr/>
        </p:nvSpPr>
        <p:spPr>
          <a:xfrm>
            <a:off x="5811654" y="1586727"/>
            <a:ext cx="3462519" cy="4515704"/>
          </a:xfrm>
          <a:prstGeom prst="roundRect">
            <a:avLst>
              <a:gd name="adj" fmla="val 4822"/>
            </a:avLst>
          </a:prstGeom>
          <a:solidFill>
            <a:schemeClr val="accent6"/>
          </a:solidFill>
        </p:spPr>
        <p:txBody>
          <a:bodyPr vert="horz" wrap="square" lIns="144000" tIns="144000" rIns="144000" bIns="216000" rtlCol="0">
            <a:noAutofit/>
          </a:bodyPr>
          <a:lstStyle>
            <a:lvl1pPr marL="0" indent="0" algn="l" defTabSz="914400" rtl="0" eaLnBrk="1" latinLnBrk="0" hangingPunct="1">
              <a:lnSpc>
                <a:spcPct val="100000"/>
              </a:lnSpc>
              <a:spcBef>
                <a:spcPts val="1200"/>
              </a:spcBef>
              <a:spcAft>
                <a:spcPts val="400"/>
              </a:spcAft>
              <a:buFont typeface="Arial" panose="020B0604020202020204" pitchFamily="34" charset="0"/>
              <a:buNone/>
              <a:defRPr sz="1400" b="1" i="0" kern="1200">
                <a:solidFill>
                  <a:schemeClr val="tx2"/>
                </a:solidFill>
                <a:latin typeface="Acumin Pro" panose="020B0504020202020204" pitchFamily="34" charset="77"/>
                <a:ea typeface="+mn-ea"/>
                <a:cs typeface="+mn-cs"/>
              </a:defRPr>
            </a:lvl1pPr>
            <a:lvl2pPr marL="0" indent="0" algn="l" defTabSz="914400" rtl="0" eaLnBrk="1" latinLnBrk="0" hangingPunct="1">
              <a:lnSpc>
                <a:spcPct val="100000"/>
              </a:lnSpc>
              <a:spcBef>
                <a:spcPts val="400"/>
              </a:spcBef>
              <a:spcAft>
                <a:spcPts val="400"/>
              </a:spcAft>
              <a:buFont typeface="Arial" panose="020B0604020202020204" pitchFamily="34" charset="0"/>
              <a:buNone/>
              <a:defRPr sz="1200" kern="1200">
                <a:solidFill>
                  <a:schemeClr val="tx1"/>
                </a:solidFill>
                <a:latin typeface="Acumin Pro" panose="020B0504020202020204" pitchFamily="34" charset="77"/>
                <a:ea typeface="+mn-ea"/>
                <a:cs typeface="+mn-cs"/>
              </a:defRPr>
            </a:lvl2pPr>
            <a:lvl3pPr marL="0" indent="0" algn="l" defTabSz="914400" rtl="0" eaLnBrk="1" latinLnBrk="0" hangingPunct="1">
              <a:lnSpc>
                <a:spcPts val="1260"/>
              </a:lnSpc>
              <a:spcBef>
                <a:spcPts val="400"/>
              </a:spcBef>
              <a:spcAft>
                <a:spcPts val="400"/>
              </a:spcAft>
              <a:buFont typeface="Arial" panose="020B0604020202020204" pitchFamily="34" charset="0"/>
              <a:buNone/>
              <a:defRPr sz="900" kern="1200">
                <a:solidFill>
                  <a:schemeClr val="tx1"/>
                </a:solidFill>
                <a:latin typeface="Acumin Pro" panose="020B0504020202020204" pitchFamily="34" charset="77"/>
                <a:ea typeface="+mn-ea"/>
                <a:cs typeface="+mn-cs"/>
              </a:defRPr>
            </a:lvl3pPr>
            <a:lvl4pPr marL="180000" indent="-180000" algn="l" defTabSz="914400" rtl="0" eaLnBrk="1" latinLnBrk="0" hangingPunct="1">
              <a:lnSpc>
                <a:spcPts val="1260"/>
              </a:lnSpc>
              <a:spcBef>
                <a:spcPts val="400"/>
              </a:spcBef>
              <a:spcAft>
                <a:spcPts val="400"/>
              </a:spcAft>
              <a:buFont typeface="Arial" panose="020B0604020202020204" pitchFamily="34" charset="0"/>
              <a:buChar char="•"/>
              <a:defRPr sz="900" kern="1200">
                <a:solidFill>
                  <a:schemeClr val="tx1"/>
                </a:solidFill>
                <a:latin typeface="Acumin Pro" panose="020B0504020202020204" pitchFamily="34" charset="77"/>
                <a:ea typeface="+mn-ea"/>
                <a:cs typeface="+mn-cs"/>
              </a:defRPr>
            </a:lvl4pPr>
            <a:lvl5pPr marL="0" indent="0" algn="l" defTabSz="914400" rtl="0" eaLnBrk="1" latinLnBrk="0" hangingPunct="1">
              <a:lnSpc>
                <a:spcPts val="1050"/>
              </a:lnSpc>
              <a:spcBef>
                <a:spcPts val="400"/>
              </a:spcBef>
              <a:spcAft>
                <a:spcPts val="400"/>
              </a:spcAft>
              <a:buFont typeface="Arial" panose="020B0604020202020204" pitchFamily="34" charset="0"/>
              <a:buNone/>
              <a:defRPr sz="800" kern="1200" baseline="0">
                <a:solidFill>
                  <a:schemeClr val="tx1"/>
                </a:solidFill>
                <a:latin typeface="Acumin Pro" panose="020B0504020202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Secure your passwords</a:t>
            </a:r>
          </a:p>
          <a:p>
            <a:pPr lvl="2"/>
            <a:r>
              <a:rPr lang="en-US" b="1"/>
              <a:t>Weak passwords can increase your risk of malware and </a:t>
            </a:r>
            <a:br>
              <a:rPr lang="en-US" b="1"/>
            </a:br>
            <a:r>
              <a:rPr lang="en-US" b="1"/>
              <a:t>virus attacks.</a:t>
            </a:r>
          </a:p>
          <a:p>
            <a:pPr lvl="3">
              <a:buFont typeface="Wingdings" pitchFamily="2" charset="2"/>
              <a:buChar char="q"/>
            </a:pPr>
            <a:r>
              <a:rPr lang="en-US"/>
              <a:t>A strong password is long (at least 16 characters), has </a:t>
            </a:r>
            <a:br>
              <a:rPr lang="en-US"/>
            </a:br>
            <a:r>
              <a:rPr lang="en-US"/>
              <a:t>multiple characters and symbols in it, and is not reused across multiple accounts.</a:t>
            </a:r>
          </a:p>
          <a:p>
            <a:pPr lvl="3">
              <a:buFont typeface="Wingdings" pitchFamily="2" charset="2"/>
              <a:buChar char="q"/>
            </a:pPr>
            <a:r>
              <a:rPr lang="en-US"/>
              <a:t>If your passwords are not already long and strong, update them. </a:t>
            </a:r>
          </a:p>
          <a:p>
            <a:pPr lvl="3">
              <a:buFont typeface="Wingdings" pitchFamily="2" charset="2"/>
              <a:buChar char="q"/>
            </a:pPr>
            <a:r>
              <a:rPr lang="en-US"/>
              <a:t>You should start with your most important accounts as a priority, but make sure you update all passwords as soon as you can.</a:t>
            </a:r>
          </a:p>
          <a:p>
            <a:pPr lvl="3">
              <a:buFont typeface="Wingdings" pitchFamily="2" charset="2"/>
              <a:buChar char="q"/>
            </a:pPr>
            <a:r>
              <a:rPr lang="en-US"/>
              <a:t>Change your password if you have any suspicion your devices or accounts have been compromised.</a:t>
            </a:r>
          </a:p>
          <a:p>
            <a:pPr lvl="3">
              <a:buFont typeface="Wingdings" pitchFamily="2" charset="2"/>
              <a:buChar char="q"/>
            </a:pPr>
            <a:r>
              <a:rPr lang="en-US"/>
              <a:t>Install a multi-factor authentication (MFA) to add another layer of protection to account and device access.</a:t>
            </a:r>
          </a:p>
          <a:p>
            <a:pPr lvl="3">
              <a:buFont typeface="Wingdings" pitchFamily="2" charset="2"/>
              <a:buChar char="q"/>
            </a:pPr>
            <a:r>
              <a:rPr lang="en-US"/>
              <a:t>Check that all your accounts that support MFA are configured to use MFA.</a:t>
            </a:r>
          </a:p>
          <a:p>
            <a:pPr lvl="3">
              <a:buFont typeface="Wingdings" pitchFamily="2" charset="2"/>
              <a:buChar char="q"/>
            </a:pPr>
            <a:r>
              <a:rPr lang="en-US"/>
              <a:t>Consider installing and using a password manager and make sure your password manager has your updated passwords. </a:t>
            </a:r>
          </a:p>
        </p:txBody>
      </p:sp>
      <p:sp>
        <p:nvSpPr>
          <p:cNvPr id="8" name="Slide Number Placeholder 7">
            <a:extLst>
              <a:ext uri="{FF2B5EF4-FFF2-40B4-BE49-F238E27FC236}">
                <a16:creationId xmlns:a16="http://schemas.microsoft.com/office/drawing/2014/main" id="{8EB96C6E-C753-31A1-621C-15ACEF3E8195}"/>
              </a:ext>
            </a:extLst>
          </p:cNvPr>
          <p:cNvSpPr>
            <a:spLocks noGrp="1"/>
          </p:cNvSpPr>
          <p:nvPr>
            <p:ph type="sldNum" sz="quarter" idx="11"/>
          </p:nvPr>
        </p:nvSpPr>
        <p:spPr/>
        <p:txBody>
          <a:bodyPr/>
          <a:lstStyle/>
          <a:p>
            <a:fld id="{5A068BD1-017B-D645-8113-7734FBE32584}" type="slidenum">
              <a:rPr lang="en-GB" smtClean="0"/>
              <a:pPr/>
              <a:t>16</a:t>
            </a:fld>
            <a:endParaRPr lang="en-GB" sz="800"/>
          </a:p>
        </p:txBody>
      </p:sp>
      <p:sp>
        <p:nvSpPr>
          <p:cNvPr id="13" name="Content Placeholder 12">
            <a:extLst>
              <a:ext uri="{FF2B5EF4-FFF2-40B4-BE49-F238E27FC236}">
                <a16:creationId xmlns:a16="http://schemas.microsoft.com/office/drawing/2014/main" id="{D0E66E5A-D9A6-9D46-5244-988985A79112}"/>
              </a:ext>
            </a:extLst>
          </p:cNvPr>
          <p:cNvSpPr>
            <a:spLocks noGrp="1"/>
          </p:cNvSpPr>
          <p:nvPr>
            <p:ph sz="half" idx="20"/>
          </p:nvPr>
        </p:nvSpPr>
        <p:spPr>
          <a:xfrm>
            <a:off x="1892680" y="1593909"/>
            <a:ext cx="3676208" cy="4515703"/>
          </a:xfrm>
          <a:prstGeom prst="roundRect">
            <a:avLst>
              <a:gd name="adj" fmla="val 4822"/>
            </a:avLst>
          </a:prstGeom>
        </p:spPr>
        <p:txBody>
          <a:bodyPr wrap="square" tIns="144000" bIns="216000">
            <a:noAutofit/>
          </a:bodyPr>
          <a:lstStyle/>
          <a:p>
            <a:r>
              <a:rPr lang="en-US"/>
              <a:t>Secure your Wi-Fi</a:t>
            </a:r>
          </a:p>
          <a:p>
            <a:pPr lvl="2"/>
            <a:r>
              <a:rPr lang="en-US" b="1"/>
              <a:t>Your Wi-Fi network is a potential access point for malware and virus attacks. To help keep your </a:t>
            </a:r>
            <a:r>
              <a:rPr lang="en-US" b="1" err="1"/>
              <a:t>organisation’s</a:t>
            </a:r>
            <a:r>
              <a:rPr lang="en-US" b="1"/>
              <a:t> Wi-Fi network safe:</a:t>
            </a:r>
          </a:p>
          <a:p>
            <a:pPr lvl="3">
              <a:buFont typeface="Wingdings" pitchFamily="2" charset="2"/>
              <a:buChar char="q"/>
            </a:pPr>
            <a:r>
              <a:rPr lang="en-US"/>
              <a:t>Make sure your Wi-Fi network names do not reveal information about your location or your network equipment.</a:t>
            </a:r>
          </a:p>
          <a:p>
            <a:pPr lvl="3">
              <a:buFont typeface="Wingdings" pitchFamily="2" charset="2"/>
              <a:buChar char="q"/>
            </a:pPr>
            <a:r>
              <a:rPr lang="en-US"/>
              <a:t>Set up a password to protect your Wi-Fi, so people outside your </a:t>
            </a:r>
            <a:r>
              <a:rPr lang="en-US" err="1"/>
              <a:t>organisation</a:t>
            </a:r>
            <a:r>
              <a:rPr lang="en-US"/>
              <a:t> cannot access it. </a:t>
            </a:r>
          </a:p>
          <a:p>
            <a:pPr lvl="3">
              <a:buFont typeface="Wingdings" pitchFamily="2" charset="2"/>
              <a:buChar char="q"/>
            </a:pPr>
            <a:r>
              <a:rPr lang="en-US"/>
              <a:t>Create a guest Wi-Fi network with a password protected connection and separate from your </a:t>
            </a:r>
            <a:r>
              <a:rPr lang="en-US" err="1"/>
              <a:t>organisation’s</a:t>
            </a:r>
            <a:r>
              <a:rPr lang="en-US"/>
              <a:t> main network, to prevent potential malware or viruses from guests’ devices from affecting the main network.</a:t>
            </a:r>
          </a:p>
          <a:p>
            <a:pPr lvl="3">
              <a:buFont typeface="Wingdings" pitchFamily="2" charset="2"/>
              <a:buChar char="q"/>
            </a:pPr>
            <a:r>
              <a:rPr lang="en-US"/>
              <a:t>Change the default administrator name and password of your router, to make it harder to access. </a:t>
            </a:r>
          </a:p>
          <a:p>
            <a:pPr lvl="3">
              <a:buFont typeface="Wingdings" pitchFamily="2" charset="2"/>
              <a:buChar char="q"/>
            </a:pPr>
            <a:r>
              <a:rPr lang="en-US"/>
              <a:t>Check your router for firmware updates as they will help keep your security settings up to date. Schedule automatic updates (if available). Create a schedule or reminder to restart your router every month. </a:t>
            </a:r>
          </a:p>
          <a:p>
            <a:pPr lvl="3">
              <a:buFont typeface="Wingdings" pitchFamily="2" charset="2"/>
              <a:buChar char="q"/>
            </a:pPr>
            <a:r>
              <a:rPr lang="en-US"/>
              <a:t>Enable a firewall on your router to help stop malware or virus attacks.</a:t>
            </a:r>
          </a:p>
        </p:txBody>
      </p:sp>
      <p:sp>
        <p:nvSpPr>
          <p:cNvPr id="3" name="Content Placeholder 2">
            <a:extLst>
              <a:ext uri="{FF2B5EF4-FFF2-40B4-BE49-F238E27FC236}">
                <a16:creationId xmlns:a16="http://schemas.microsoft.com/office/drawing/2014/main" id="{4D0363A8-B0F7-D651-7A4F-02ABB1ADF277}"/>
              </a:ext>
            </a:extLst>
          </p:cNvPr>
          <p:cNvSpPr>
            <a:spLocks noGrp="1"/>
          </p:cNvSpPr>
          <p:nvPr>
            <p:ph sz="half" idx="21"/>
          </p:nvPr>
        </p:nvSpPr>
        <p:spPr>
          <a:xfrm>
            <a:off x="631825" y="1281218"/>
            <a:ext cx="2794281" cy="221694"/>
          </a:xfrm>
          <a:noFill/>
        </p:spPr>
        <p:txBody>
          <a:bodyPr lIns="0" tIns="0" rIns="0" bIns="0"/>
          <a:lstStyle/>
          <a:p>
            <a:r>
              <a:rPr lang="en-US" b="0"/>
              <a:t>There are four key areas to secure:</a:t>
            </a:r>
          </a:p>
        </p:txBody>
      </p:sp>
      <p:sp>
        <p:nvSpPr>
          <p:cNvPr id="7" name="Footer Placeholder 6">
            <a:extLst>
              <a:ext uri="{FF2B5EF4-FFF2-40B4-BE49-F238E27FC236}">
                <a16:creationId xmlns:a16="http://schemas.microsoft.com/office/drawing/2014/main" id="{7B6B618C-0C7A-B77C-26CF-0D7B8F9C9A77}"/>
              </a:ext>
            </a:extLst>
          </p:cNvPr>
          <p:cNvSpPr>
            <a:spLocks noGrp="1"/>
          </p:cNvSpPr>
          <p:nvPr>
            <p:ph type="ftr" sz="quarter" idx="3"/>
          </p:nvPr>
        </p:nvSpPr>
        <p:spPr/>
        <p:txBody>
          <a:bodyPr/>
          <a:lstStyle/>
          <a:p>
            <a:r>
              <a:rPr lang="en-GB" b="1" noProof="1"/>
              <a:t>This content is based on information from the </a:t>
            </a:r>
            <a:r>
              <a:rPr lang="en-GB" b="1" noProof="1">
                <a:hlinkClick r:id="rId3"/>
              </a:rPr>
              <a:t>National Cyber Security Centre’s Cyber Resilience Guidance</a:t>
            </a:r>
            <a:r>
              <a:rPr lang="en-GB" b="1" noProof="1"/>
              <a:t>.</a:t>
            </a:r>
            <a:br>
              <a:rPr lang="en-GB" b="1" noProof="1"/>
            </a:br>
            <a:r>
              <a:rPr lang="en-GB" noProof="1"/>
              <a:t>This information is intended to provide general guidance and promote understanding.   |   Find out more at </a:t>
            </a:r>
            <a:r>
              <a:rPr lang="en-GB" noProof="1">
                <a:hlinkClick r:id="rId4"/>
              </a:rPr>
              <a:t>www.crfi.govt.nz</a:t>
            </a:r>
            <a:endParaRPr lang="en-GB" noProof="1"/>
          </a:p>
        </p:txBody>
      </p:sp>
      <p:sp>
        <p:nvSpPr>
          <p:cNvPr id="2" name="Title 1">
            <a:extLst>
              <a:ext uri="{FF2B5EF4-FFF2-40B4-BE49-F238E27FC236}">
                <a16:creationId xmlns:a16="http://schemas.microsoft.com/office/drawing/2014/main" id="{626D48EF-E5BD-3722-B86E-923FF21579D4}"/>
              </a:ext>
            </a:extLst>
          </p:cNvPr>
          <p:cNvSpPr>
            <a:spLocks noGrp="1"/>
          </p:cNvSpPr>
          <p:nvPr>
            <p:ph type="title"/>
          </p:nvPr>
        </p:nvSpPr>
        <p:spPr>
          <a:xfrm>
            <a:off x="631825" y="278737"/>
            <a:ext cx="8642350" cy="470327"/>
          </a:xfrm>
        </p:spPr>
        <p:txBody>
          <a:bodyPr>
            <a:spAutoFit/>
          </a:bodyPr>
          <a:lstStyle/>
          <a:p>
            <a:r>
              <a:rPr lang="en-GB"/>
              <a:t>Key practices for strengthening IT and device security </a:t>
            </a:r>
            <a:br>
              <a:rPr lang="en-GB"/>
            </a:br>
            <a:r>
              <a:rPr lang="en-GB" b="0"/>
              <a:t>Checklist for everyone in your organisation</a:t>
            </a:r>
            <a:endParaRPr lang="en-GB"/>
          </a:p>
        </p:txBody>
      </p:sp>
      <p:sp>
        <p:nvSpPr>
          <p:cNvPr id="4" name="Rectangle 3">
            <a:extLst>
              <a:ext uri="{FF2B5EF4-FFF2-40B4-BE49-F238E27FC236}">
                <a16:creationId xmlns:a16="http://schemas.microsoft.com/office/drawing/2014/main" id="{5F11D8EE-365B-72FB-6F2D-BF5949AF4DBF}"/>
              </a:ext>
              <a:ext uri="{C183D7F6-B498-43B3-948B-1728B52AA6E4}">
                <adec:decorative xmlns:adec="http://schemas.microsoft.com/office/drawing/2017/decorative" val="1"/>
              </a:ext>
            </a:extLst>
          </p:cNvPr>
          <p:cNvSpPr/>
          <p:nvPr/>
        </p:nvSpPr>
        <p:spPr>
          <a:xfrm>
            <a:off x="10019460" y="2161766"/>
            <a:ext cx="1294716" cy="1023136"/>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000" noProof="1">
                <a:latin typeface="Acumin Pro" panose="020B0504020202020204" pitchFamily="34" charset="77"/>
              </a:rPr>
              <a:t>*Seperated this page to meet printable page requirement</a:t>
            </a:r>
          </a:p>
        </p:txBody>
      </p:sp>
      <p:sp>
        <p:nvSpPr>
          <p:cNvPr id="18" name="Text Placeholder 17">
            <a:extLst>
              <a:ext uri="{FF2B5EF4-FFF2-40B4-BE49-F238E27FC236}">
                <a16:creationId xmlns:a16="http://schemas.microsoft.com/office/drawing/2014/main" id="{8F7F2CB8-100F-1514-67AD-6B735FAC6088}"/>
              </a:ext>
            </a:extLst>
          </p:cNvPr>
          <p:cNvSpPr txBox="1">
            <a:spLocks/>
          </p:cNvSpPr>
          <p:nvPr/>
        </p:nvSpPr>
        <p:spPr>
          <a:xfrm>
            <a:off x="631826" y="1586727"/>
            <a:ext cx="1010455" cy="311825"/>
          </a:xfrm>
          <a:prstGeom prst="roundRect">
            <a:avLst>
              <a:gd name="adj" fmla="val 19548"/>
            </a:avLst>
          </a:prstGeom>
          <a:solidFill>
            <a:schemeClr val="accent4"/>
          </a:solidFill>
        </p:spPr>
        <p:txBody>
          <a:bodyPr wrap="square" lIns="90000">
            <a:spAutoFit/>
          </a:bodyPr>
          <a:lstStyle>
            <a:lvl1pPr marL="0" indent="0" algn="l" defTabSz="914400" rtl="0" eaLnBrk="1" latinLnBrk="0" hangingPunct="1">
              <a:lnSpc>
                <a:spcPct val="100000"/>
              </a:lnSpc>
              <a:spcBef>
                <a:spcPts val="1200"/>
              </a:spcBef>
              <a:spcAft>
                <a:spcPts val="400"/>
              </a:spcAft>
              <a:buFont typeface="Arial" panose="020B0604020202020204" pitchFamily="34" charset="0"/>
              <a:buNone/>
              <a:defRPr sz="1400" b="1" i="0" kern="1200">
                <a:solidFill>
                  <a:schemeClr val="tx2"/>
                </a:solidFill>
                <a:latin typeface="Acumin Pro" panose="020B0504020202020204" pitchFamily="34" charset="77"/>
                <a:ea typeface="+mn-ea"/>
                <a:cs typeface="+mn-cs"/>
              </a:defRPr>
            </a:lvl1pPr>
            <a:lvl2pPr marL="0" indent="0" algn="l" defTabSz="914400" rtl="0" eaLnBrk="1" latinLnBrk="0" hangingPunct="1">
              <a:lnSpc>
                <a:spcPct val="100000"/>
              </a:lnSpc>
              <a:spcBef>
                <a:spcPts val="400"/>
              </a:spcBef>
              <a:spcAft>
                <a:spcPts val="400"/>
              </a:spcAft>
              <a:buFont typeface="Arial" panose="020B0604020202020204" pitchFamily="34" charset="0"/>
              <a:buNone/>
              <a:defRPr sz="1200" kern="1200">
                <a:solidFill>
                  <a:schemeClr val="tx1"/>
                </a:solidFill>
                <a:latin typeface="Acumin Pro" panose="020B0504020202020204" pitchFamily="34" charset="77"/>
                <a:ea typeface="+mn-ea"/>
                <a:cs typeface="+mn-cs"/>
              </a:defRPr>
            </a:lvl2pPr>
            <a:lvl3pPr marL="0" indent="0" algn="l" defTabSz="914400" rtl="0" eaLnBrk="1" latinLnBrk="0" hangingPunct="1">
              <a:lnSpc>
                <a:spcPts val="1260"/>
              </a:lnSpc>
              <a:spcBef>
                <a:spcPts val="400"/>
              </a:spcBef>
              <a:spcAft>
                <a:spcPts val="400"/>
              </a:spcAft>
              <a:buFont typeface="Arial" panose="020B0604020202020204" pitchFamily="34" charset="0"/>
              <a:buNone/>
              <a:defRPr sz="900" kern="1200">
                <a:solidFill>
                  <a:schemeClr val="tx1"/>
                </a:solidFill>
                <a:latin typeface="Acumin Pro" panose="020B0504020202020204" pitchFamily="34" charset="77"/>
                <a:ea typeface="+mn-ea"/>
                <a:cs typeface="+mn-cs"/>
              </a:defRPr>
            </a:lvl3pPr>
            <a:lvl4pPr marL="180000" indent="-180000" algn="l" defTabSz="914400" rtl="0" eaLnBrk="1" latinLnBrk="0" hangingPunct="1">
              <a:lnSpc>
                <a:spcPts val="1260"/>
              </a:lnSpc>
              <a:spcBef>
                <a:spcPts val="400"/>
              </a:spcBef>
              <a:spcAft>
                <a:spcPts val="400"/>
              </a:spcAft>
              <a:buFont typeface="Arial" panose="020B0604020202020204" pitchFamily="34" charset="0"/>
              <a:buChar char="•"/>
              <a:defRPr sz="900" kern="1200">
                <a:solidFill>
                  <a:schemeClr val="tx1"/>
                </a:solidFill>
                <a:latin typeface="Acumin Pro" panose="020B0504020202020204" pitchFamily="34" charset="77"/>
                <a:ea typeface="+mn-ea"/>
                <a:cs typeface="+mn-cs"/>
              </a:defRPr>
            </a:lvl4pPr>
            <a:lvl5pPr marL="0" indent="0" algn="l" defTabSz="914400" rtl="0" eaLnBrk="1" latinLnBrk="0" hangingPunct="1">
              <a:lnSpc>
                <a:spcPts val="1050"/>
              </a:lnSpc>
              <a:spcBef>
                <a:spcPts val="400"/>
              </a:spcBef>
              <a:spcAft>
                <a:spcPts val="400"/>
              </a:spcAft>
              <a:buFont typeface="Arial" panose="020B0604020202020204" pitchFamily="34" charset="0"/>
              <a:buNone/>
              <a:defRPr sz="800" kern="1200" baseline="0">
                <a:solidFill>
                  <a:schemeClr val="tx1"/>
                </a:solidFill>
                <a:latin typeface="Acumin Pro" panose="020B0504020202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a:t>Wi-Fi</a:t>
            </a:r>
            <a:endParaRPr lang="en-GB" sz="1200"/>
          </a:p>
        </p:txBody>
      </p:sp>
      <p:sp>
        <p:nvSpPr>
          <p:cNvPr id="19" name="Text Placeholder 17">
            <a:extLst>
              <a:ext uri="{FF2B5EF4-FFF2-40B4-BE49-F238E27FC236}">
                <a16:creationId xmlns:a16="http://schemas.microsoft.com/office/drawing/2014/main" id="{3F23697B-CB03-82A5-A307-F974A4D4F4DF}"/>
              </a:ext>
            </a:extLst>
          </p:cNvPr>
          <p:cNvSpPr txBox="1">
            <a:spLocks/>
          </p:cNvSpPr>
          <p:nvPr/>
        </p:nvSpPr>
        <p:spPr>
          <a:xfrm>
            <a:off x="631826" y="1993473"/>
            <a:ext cx="1010455" cy="311825"/>
          </a:xfrm>
          <a:prstGeom prst="roundRect">
            <a:avLst>
              <a:gd name="adj" fmla="val 19548"/>
            </a:avLst>
          </a:prstGeom>
          <a:solidFill>
            <a:schemeClr val="accent4"/>
          </a:solidFill>
        </p:spPr>
        <p:txBody>
          <a:bodyPr wrap="square">
            <a:spAutoFit/>
          </a:bodyPr>
          <a:lstStyle>
            <a:lvl1pPr marL="0" indent="0" algn="l" defTabSz="914400" rtl="0" eaLnBrk="1" latinLnBrk="0" hangingPunct="1">
              <a:lnSpc>
                <a:spcPct val="100000"/>
              </a:lnSpc>
              <a:spcBef>
                <a:spcPts val="1200"/>
              </a:spcBef>
              <a:spcAft>
                <a:spcPts val="400"/>
              </a:spcAft>
              <a:buFont typeface="Arial" panose="020B0604020202020204" pitchFamily="34" charset="0"/>
              <a:buNone/>
              <a:defRPr sz="1400" b="1" i="0" kern="1200">
                <a:solidFill>
                  <a:schemeClr val="tx2"/>
                </a:solidFill>
                <a:latin typeface="Acumin Pro" panose="020B0504020202020204" pitchFamily="34" charset="77"/>
                <a:ea typeface="+mn-ea"/>
                <a:cs typeface="+mn-cs"/>
              </a:defRPr>
            </a:lvl1pPr>
            <a:lvl2pPr marL="0" indent="0" algn="l" defTabSz="914400" rtl="0" eaLnBrk="1" latinLnBrk="0" hangingPunct="1">
              <a:lnSpc>
                <a:spcPct val="100000"/>
              </a:lnSpc>
              <a:spcBef>
                <a:spcPts val="400"/>
              </a:spcBef>
              <a:spcAft>
                <a:spcPts val="400"/>
              </a:spcAft>
              <a:buFont typeface="Arial" panose="020B0604020202020204" pitchFamily="34" charset="0"/>
              <a:buNone/>
              <a:defRPr sz="1200" kern="1200">
                <a:solidFill>
                  <a:schemeClr val="tx1"/>
                </a:solidFill>
                <a:latin typeface="Acumin Pro" panose="020B0504020202020204" pitchFamily="34" charset="77"/>
                <a:ea typeface="+mn-ea"/>
                <a:cs typeface="+mn-cs"/>
              </a:defRPr>
            </a:lvl2pPr>
            <a:lvl3pPr marL="0" indent="0" algn="l" defTabSz="914400" rtl="0" eaLnBrk="1" latinLnBrk="0" hangingPunct="1">
              <a:lnSpc>
                <a:spcPts val="1260"/>
              </a:lnSpc>
              <a:spcBef>
                <a:spcPts val="400"/>
              </a:spcBef>
              <a:spcAft>
                <a:spcPts val="400"/>
              </a:spcAft>
              <a:buFont typeface="Arial" panose="020B0604020202020204" pitchFamily="34" charset="0"/>
              <a:buNone/>
              <a:defRPr sz="900" kern="1200">
                <a:solidFill>
                  <a:schemeClr val="tx1"/>
                </a:solidFill>
                <a:latin typeface="Acumin Pro" panose="020B0504020202020204" pitchFamily="34" charset="77"/>
                <a:ea typeface="+mn-ea"/>
                <a:cs typeface="+mn-cs"/>
              </a:defRPr>
            </a:lvl3pPr>
            <a:lvl4pPr marL="180000" indent="-180000" algn="l" defTabSz="914400" rtl="0" eaLnBrk="1" latinLnBrk="0" hangingPunct="1">
              <a:lnSpc>
                <a:spcPts val="1260"/>
              </a:lnSpc>
              <a:spcBef>
                <a:spcPts val="400"/>
              </a:spcBef>
              <a:spcAft>
                <a:spcPts val="400"/>
              </a:spcAft>
              <a:buFont typeface="Arial" panose="020B0604020202020204" pitchFamily="34" charset="0"/>
              <a:buChar char="•"/>
              <a:defRPr sz="900" kern="1200">
                <a:solidFill>
                  <a:schemeClr val="tx1"/>
                </a:solidFill>
                <a:latin typeface="Acumin Pro" panose="020B0504020202020204" pitchFamily="34" charset="77"/>
                <a:ea typeface="+mn-ea"/>
                <a:cs typeface="+mn-cs"/>
              </a:defRPr>
            </a:lvl4pPr>
            <a:lvl5pPr marL="0" indent="0" algn="l" defTabSz="914400" rtl="0" eaLnBrk="1" latinLnBrk="0" hangingPunct="1">
              <a:lnSpc>
                <a:spcPts val="1050"/>
              </a:lnSpc>
              <a:spcBef>
                <a:spcPts val="400"/>
              </a:spcBef>
              <a:spcAft>
                <a:spcPts val="400"/>
              </a:spcAft>
              <a:buFont typeface="Arial" panose="020B0604020202020204" pitchFamily="34" charset="0"/>
              <a:buNone/>
              <a:defRPr sz="800" kern="1200" baseline="0">
                <a:solidFill>
                  <a:schemeClr val="tx1"/>
                </a:solidFill>
                <a:latin typeface="Acumin Pro" panose="020B0504020202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a:t>Passwords</a:t>
            </a:r>
            <a:endParaRPr lang="en-GB" sz="1200"/>
          </a:p>
        </p:txBody>
      </p:sp>
      <p:sp>
        <p:nvSpPr>
          <p:cNvPr id="20" name="Text Placeholder 17">
            <a:extLst>
              <a:ext uri="{FF2B5EF4-FFF2-40B4-BE49-F238E27FC236}">
                <a16:creationId xmlns:a16="http://schemas.microsoft.com/office/drawing/2014/main" id="{98A75790-CD6C-3BE5-E259-61EE436183E0}"/>
              </a:ext>
            </a:extLst>
          </p:cNvPr>
          <p:cNvSpPr txBox="1">
            <a:spLocks/>
          </p:cNvSpPr>
          <p:nvPr/>
        </p:nvSpPr>
        <p:spPr>
          <a:xfrm>
            <a:off x="631826" y="2400219"/>
            <a:ext cx="1010455" cy="311825"/>
          </a:xfrm>
          <a:prstGeom prst="roundRect">
            <a:avLst>
              <a:gd name="adj" fmla="val 19548"/>
            </a:avLst>
          </a:prstGeom>
          <a:solidFill>
            <a:schemeClr val="accent4"/>
          </a:solidFill>
        </p:spPr>
        <p:txBody>
          <a:bodyPr wrap="square">
            <a:spAutoFit/>
          </a:bodyPr>
          <a:lstStyle>
            <a:lvl1pPr marL="0" indent="0" algn="l" defTabSz="914400" rtl="0" eaLnBrk="1" latinLnBrk="0" hangingPunct="1">
              <a:lnSpc>
                <a:spcPct val="100000"/>
              </a:lnSpc>
              <a:spcBef>
                <a:spcPts val="1200"/>
              </a:spcBef>
              <a:spcAft>
                <a:spcPts val="400"/>
              </a:spcAft>
              <a:buFont typeface="Arial" panose="020B0604020202020204" pitchFamily="34" charset="0"/>
              <a:buNone/>
              <a:defRPr sz="1400" b="1" i="0" kern="1200">
                <a:solidFill>
                  <a:schemeClr val="tx2"/>
                </a:solidFill>
                <a:latin typeface="Acumin Pro" panose="020B0504020202020204" pitchFamily="34" charset="77"/>
                <a:ea typeface="+mn-ea"/>
                <a:cs typeface="+mn-cs"/>
              </a:defRPr>
            </a:lvl1pPr>
            <a:lvl2pPr marL="0" indent="0" algn="l" defTabSz="914400" rtl="0" eaLnBrk="1" latinLnBrk="0" hangingPunct="1">
              <a:lnSpc>
                <a:spcPct val="100000"/>
              </a:lnSpc>
              <a:spcBef>
                <a:spcPts val="400"/>
              </a:spcBef>
              <a:spcAft>
                <a:spcPts val="400"/>
              </a:spcAft>
              <a:buFont typeface="Arial" panose="020B0604020202020204" pitchFamily="34" charset="0"/>
              <a:buNone/>
              <a:defRPr sz="1200" kern="1200">
                <a:solidFill>
                  <a:schemeClr val="tx1"/>
                </a:solidFill>
                <a:latin typeface="Acumin Pro" panose="020B0504020202020204" pitchFamily="34" charset="77"/>
                <a:ea typeface="+mn-ea"/>
                <a:cs typeface="+mn-cs"/>
              </a:defRPr>
            </a:lvl2pPr>
            <a:lvl3pPr marL="0" indent="0" algn="l" defTabSz="914400" rtl="0" eaLnBrk="1" latinLnBrk="0" hangingPunct="1">
              <a:lnSpc>
                <a:spcPts val="1260"/>
              </a:lnSpc>
              <a:spcBef>
                <a:spcPts val="400"/>
              </a:spcBef>
              <a:spcAft>
                <a:spcPts val="400"/>
              </a:spcAft>
              <a:buFont typeface="Arial" panose="020B0604020202020204" pitchFamily="34" charset="0"/>
              <a:buNone/>
              <a:defRPr sz="900" kern="1200">
                <a:solidFill>
                  <a:schemeClr val="tx1"/>
                </a:solidFill>
                <a:latin typeface="Acumin Pro" panose="020B0504020202020204" pitchFamily="34" charset="77"/>
                <a:ea typeface="+mn-ea"/>
                <a:cs typeface="+mn-cs"/>
              </a:defRPr>
            </a:lvl3pPr>
            <a:lvl4pPr marL="180000" indent="-180000" algn="l" defTabSz="914400" rtl="0" eaLnBrk="1" latinLnBrk="0" hangingPunct="1">
              <a:lnSpc>
                <a:spcPts val="1260"/>
              </a:lnSpc>
              <a:spcBef>
                <a:spcPts val="400"/>
              </a:spcBef>
              <a:spcAft>
                <a:spcPts val="400"/>
              </a:spcAft>
              <a:buFont typeface="Arial" panose="020B0604020202020204" pitchFamily="34" charset="0"/>
              <a:buChar char="•"/>
              <a:defRPr sz="900" kern="1200">
                <a:solidFill>
                  <a:schemeClr val="tx1"/>
                </a:solidFill>
                <a:latin typeface="Acumin Pro" panose="020B0504020202020204" pitchFamily="34" charset="77"/>
                <a:ea typeface="+mn-ea"/>
                <a:cs typeface="+mn-cs"/>
              </a:defRPr>
            </a:lvl4pPr>
            <a:lvl5pPr marL="0" indent="0" algn="l" defTabSz="914400" rtl="0" eaLnBrk="1" latinLnBrk="0" hangingPunct="1">
              <a:lnSpc>
                <a:spcPts val="1050"/>
              </a:lnSpc>
              <a:spcBef>
                <a:spcPts val="400"/>
              </a:spcBef>
              <a:spcAft>
                <a:spcPts val="400"/>
              </a:spcAft>
              <a:buFont typeface="Arial" panose="020B0604020202020204" pitchFamily="34" charset="0"/>
              <a:buNone/>
              <a:defRPr sz="800" kern="1200" baseline="0">
                <a:solidFill>
                  <a:schemeClr val="tx1"/>
                </a:solidFill>
                <a:latin typeface="Acumin Pro" panose="020B0504020202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a:t>Devices</a:t>
            </a:r>
            <a:endParaRPr lang="en-GB" sz="1200"/>
          </a:p>
        </p:txBody>
      </p:sp>
      <p:sp>
        <p:nvSpPr>
          <p:cNvPr id="21" name="Text Placeholder 17">
            <a:extLst>
              <a:ext uri="{FF2B5EF4-FFF2-40B4-BE49-F238E27FC236}">
                <a16:creationId xmlns:a16="http://schemas.microsoft.com/office/drawing/2014/main" id="{B4250A30-9DA0-055F-E388-8003D2330E76}"/>
              </a:ext>
            </a:extLst>
          </p:cNvPr>
          <p:cNvSpPr txBox="1">
            <a:spLocks/>
          </p:cNvSpPr>
          <p:nvPr/>
        </p:nvSpPr>
        <p:spPr>
          <a:xfrm>
            <a:off x="631826" y="2806965"/>
            <a:ext cx="1010455" cy="311825"/>
          </a:xfrm>
          <a:prstGeom prst="roundRect">
            <a:avLst>
              <a:gd name="adj" fmla="val 19548"/>
            </a:avLst>
          </a:prstGeom>
          <a:solidFill>
            <a:schemeClr val="accent4"/>
          </a:solidFill>
        </p:spPr>
        <p:txBody>
          <a:bodyPr wrap="square">
            <a:spAutoFit/>
          </a:bodyPr>
          <a:lstStyle>
            <a:lvl1pPr marL="0" indent="0" algn="l" defTabSz="914400" rtl="0" eaLnBrk="1" latinLnBrk="0" hangingPunct="1">
              <a:lnSpc>
                <a:spcPct val="100000"/>
              </a:lnSpc>
              <a:spcBef>
                <a:spcPts val="1200"/>
              </a:spcBef>
              <a:spcAft>
                <a:spcPts val="400"/>
              </a:spcAft>
              <a:buFont typeface="Arial" panose="020B0604020202020204" pitchFamily="34" charset="0"/>
              <a:buNone/>
              <a:defRPr sz="1400" b="1" i="0" kern="1200">
                <a:solidFill>
                  <a:schemeClr val="tx2"/>
                </a:solidFill>
                <a:latin typeface="Acumin Pro" panose="020B0504020202020204" pitchFamily="34" charset="77"/>
                <a:ea typeface="+mn-ea"/>
                <a:cs typeface="+mn-cs"/>
              </a:defRPr>
            </a:lvl1pPr>
            <a:lvl2pPr marL="0" indent="0" algn="l" defTabSz="914400" rtl="0" eaLnBrk="1" latinLnBrk="0" hangingPunct="1">
              <a:lnSpc>
                <a:spcPct val="100000"/>
              </a:lnSpc>
              <a:spcBef>
                <a:spcPts val="400"/>
              </a:spcBef>
              <a:spcAft>
                <a:spcPts val="400"/>
              </a:spcAft>
              <a:buFont typeface="Arial" panose="020B0604020202020204" pitchFamily="34" charset="0"/>
              <a:buNone/>
              <a:defRPr sz="1200" kern="1200">
                <a:solidFill>
                  <a:schemeClr val="tx1"/>
                </a:solidFill>
                <a:latin typeface="Acumin Pro" panose="020B0504020202020204" pitchFamily="34" charset="77"/>
                <a:ea typeface="+mn-ea"/>
                <a:cs typeface="+mn-cs"/>
              </a:defRPr>
            </a:lvl2pPr>
            <a:lvl3pPr marL="0" indent="0" algn="l" defTabSz="914400" rtl="0" eaLnBrk="1" latinLnBrk="0" hangingPunct="1">
              <a:lnSpc>
                <a:spcPts val="1260"/>
              </a:lnSpc>
              <a:spcBef>
                <a:spcPts val="400"/>
              </a:spcBef>
              <a:spcAft>
                <a:spcPts val="400"/>
              </a:spcAft>
              <a:buFont typeface="Arial" panose="020B0604020202020204" pitchFamily="34" charset="0"/>
              <a:buNone/>
              <a:defRPr sz="900" kern="1200">
                <a:solidFill>
                  <a:schemeClr val="tx1"/>
                </a:solidFill>
                <a:latin typeface="Acumin Pro" panose="020B0504020202020204" pitchFamily="34" charset="77"/>
                <a:ea typeface="+mn-ea"/>
                <a:cs typeface="+mn-cs"/>
              </a:defRPr>
            </a:lvl3pPr>
            <a:lvl4pPr marL="180000" indent="-180000" algn="l" defTabSz="914400" rtl="0" eaLnBrk="1" latinLnBrk="0" hangingPunct="1">
              <a:lnSpc>
                <a:spcPts val="1260"/>
              </a:lnSpc>
              <a:spcBef>
                <a:spcPts val="400"/>
              </a:spcBef>
              <a:spcAft>
                <a:spcPts val="400"/>
              </a:spcAft>
              <a:buFont typeface="Arial" panose="020B0604020202020204" pitchFamily="34" charset="0"/>
              <a:buChar char="•"/>
              <a:defRPr sz="900" kern="1200">
                <a:solidFill>
                  <a:schemeClr val="tx1"/>
                </a:solidFill>
                <a:latin typeface="Acumin Pro" panose="020B0504020202020204" pitchFamily="34" charset="77"/>
                <a:ea typeface="+mn-ea"/>
                <a:cs typeface="+mn-cs"/>
              </a:defRPr>
            </a:lvl4pPr>
            <a:lvl5pPr marL="0" indent="0" algn="l" defTabSz="914400" rtl="0" eaLnBrk="1" latinLnBrk="0" hangingPunct="1">
              <a:lnSpc>
                <a:spcPts val="1050"/>
              </a:lnSpc>
              <a:spcBef>
                <a:spcPts val="400"/>
              </a:spcBef>
              <a:spcAft>
                <a:spcPts val="400"/>
              </a:spcAft>
              <a:buFont typeface="Arial" panose="020B0604020202020204" pitchFamily="34" charset="0"/>
              <a:buNone/>
              <a:defRPr sz="800" kern="1200" baseline="0">
                <a:solidFill>
                  <a:schemeClr val="tx1"/>
                </a:solidFill>
                <a:latin typeface="Acumin Pro" panose="020B0504020202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a:t>Accounts</a:t>
            </a:r>
            <a:endParaRPr lang="en-GB" sz="1200"/>
          </a:p>
        </p:txBody>
      </p:sp>
      <p:pic>
        <p:nvPicPr>
          <p:cNvPr id="14" name="Graphic 13">
            <a:extLst>
              <a:ext uri="{FF2B5EF4-FFF2-40B4-BE49-F238E27FC236}">
                <a16:creationId xmlns:a16="http://schemas.microsoft.com/office/drawing/2014/main" id="{EADA015E-A81B-BAB6-4E78-55BE0DAFFCCA}"/>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8756080" y="1418031"/>
            <a:ext cx="463928" cy="463928"/>
          </a:xfrm>
          <a:prstGeom prst="rect">
            <a:avLst/>
          </a:prstGeom>
        </p:spPr>
      </p:pic>
      <p:pic>
        <p:nvPicPr>
          <p:cNvPr id="5" name="Graphic 4">
            <a:extLst>
              <a:ext uri="{FF2B5EF4-FFF2-40B4-BE49-F238E27FC236}">
                <a16:creationId xmlns:a16="http://schemas.microsoft.com/office/drawing/2014/main" id="{B7267293-88B1-58F7-CB61-9ADCC7EE263C}"/>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5012559" y="1489875"/>
            <a:ext cx="460904" cy="392172"/>
          </a:xfrm>
          <a:prstGeom prst="rect">
            <a:avLst/>
          </a:prstGeom>
        </p:spPr>
      </p:pic>
    </p:spTree>
    <p:extLst>
      <p:ext uri="{BB962C8B-B14F-4D97-AF65-F5344CB8AC3E}">
        <p14:creationId xmlns:p14="http://schemas.microsoft.com/office/powerpoint/2010/main" val="41868212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49585-CA7A-AE26-D6AC-EF01940B02E3}"/>
            </a:ext>
          </a:extLst>
        </p:cNvPr>
        <p:cNvGrpSpPr/>
        <p:nvPr/>
      </p:nvGrpSpPr>
      <p:grpSpPr>
        <a:xfrm>
          <a:off x="0" y="0"/>
          <a:ext cx="0" cy="0"/>
          <a:chOff x="0" y="0"/>
          <a:chExt cx="0" cy="0"/>
        </a:xfrm>
      </p:grpSpPr>
      <p:sp>
        <p:nvSpPr>
          <p:cNvPr id="6" name="Oval 5">
            <a:extLst>
              <a:ext uri="{FF2B5EF4-FFF2-40B4-BE49-F238E27FC236}">
                <a16:creationId xmlns:a16="http://schemas.microsoft.com/office/drawing/2014/main" id="{56C3B4AC-6E29-F4C9-5FD0-F89C2BD713D8}"/>
              </a:ext>
            </a:extLst>
          </p:cNvPr>
          <p:cNvSpPr>
            <a:spLocks noChangeAspect="1"/>
          </p:cNvSpPr>
          <p:nvPr/>
        </p:nvSpPr>
        <p:spPr>
          <a:xfrm>
            <a:off x="8559800" y="1262276"/>
            <a:ext cx="860400" cy="860400"/>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BAC4F6FB-4693-5083-A1D5-3F8AA6EDA00E}"/>
              </a:ext>
            </a:extLst>
          </p:cNvPr>
          <p:cNvSpPr>
            <a:spLocks noChangeAspect="1"/>
          </p:cNvSpPr>
          <p:nvPr/>
        </p:nvSpPr>
        <p:spPr>
          <a:xfrm>
            <a:off x="4810483" y="1255807"/>
            <a:ext cx="860400" cy="860400"/>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7">
            <a:extLst>
              <a:ext uri="{FF2B5EF4-FFF2-40B4-BE49-F238E27FC236}">
                <a16:creationId xmlns:a16="http://schemas.microsoft.com/office/drawing/2014/main" id="{955B4611-4C8D-9982-8D94-66F425E20AE1}"/>
              </a:ext>
            </a:extLst>
          </p:cNvPr>
          <p:cNvSpPr>
            <a:spLocks noGrp="1"/>
          </p:cNvSpPr>
          <p:nvPr>
            <p:ph type="sldNum" sz="quarter" idx="11"/>
          </p:nvPr>
        </p:nvSpPr>
        <p:spPr/>
        <p:txBody>
          <a:bodyPr/>
          <a:lstStyle/>
          <a:p>
            <a:fld id="{5A068BD1-017B-D645-8113-7734FBE32584}" type="slidenum">
              <a:rPr lang="en-GB" smtClean="0"/>
              <a:pPr/>
              <a:t>17</a:t>
            </a:fld>
            <a:endParaRPr lang="en-GB" sz="800"/>
          </a:p>
        </p:txBody>
      </p:sp>
      <p:sp>
        <p:nvSpPr>
          <p:cNvPr id="11" name="Content Placeholder 10">
            <a:extLst>
              <a:ext uri="{FF2B5EF4-FFF2-40B4-BE49-F238E27FC236}">
                <a16:creationId xmlns:a16="http://schemas.microsoft.com/office/drawing/2014/main" id="{7C65B131-08FA-3CDF-D83F-C323D53BD44E}"/>
              </a:ext>
            </a:extLst>
          </p:cNvPr>
          <p:cNvSpPr>
            <a:spLocks noGrp="1"/>
          </p:cNvSpPr>
          <p:nvPr>
            <p:ph sz="half" idx="19"/>
          </p:nvPr>
        </p:nvSpPr>
        <p:spPr>
          <a:xfrm>
            <a:off x="631824" y="1593910"/>
            <a:ext cx="4903128" cy="4470412"/>
          </a:xfrm>
          <a:prstGeom prst="roundRect">
            <a:avLst>
              <a:gd name="adj" fmla="val 3726"/>
            </a:avLst>
          </a:prstGeom>
          <a:solidFill>
            <a:schemeClr val="accent5"/>
          </a:solidFill>
        </p:spPr>
        <p:txBody>
          <a:bodyPr wrap="square" tIns="144000" rIns="144000" bIns="144000">
            <a:noAutofit/>
          </a:bodyPr>
          <a:lstStyle/>
          <a:p>
            <a:r>
              <a:rPr lang="en-US"/>
              <a:t>Secure your devices</a:t>
            </a:r>
          </a:p>
          <a:p>
            <a:pPr lvl="2"/>
            <a:r>
              <a:rPr lang="en-US" b="1"/>
              <a:t>Your electronic devices (phone, tablets and laptops) can be vulnerable to online cyber security threats. To help keep your devices safe: </a:t>
            </a:r>
          </a:p>
          <a:p>
            <a:pPr lvl="3">
              <a:spcAft>
                <a:spcPts val="200"/>
              </a:spcAft>
              <a:buFont typeface="Wingdings" pitchFamily="2" charset="2"/>
              <a:buChar char="q"/>
            </a:pPr>
            <a:r>
              <a:rPr lang="en-US"/>
              <a:t>Turn on a PIN or password for all your devices. </a:t>
            </a:r>
            <a:r>
              <a:rPr lang="en-US">
                <a:hlinkClick r:id="rId3" action="ppaction://hlinksldjump"/>
              </a:rPr>
              <a:t>See secure your passwords</a:t>
            </a:r>
            <a:r>
              <a:rPr lang="en-US"/>
              <a:t>.</a:t>
            </a:r>
          </a:p>
          <a:p>
            <a:pPr lvl="3">
              <a:spcAft>
                <a:spcPts val="200"/>
              </a:spcAft>
              <a:buFont typeface="Wingdings" pitchFamily="2" charset="2"/>
              <a:buChar char="q"/>
            </a:pPr>
            <a:r>
              <a:rPr lang="en-US"/>
              <a:t>Enable auto-updates on your devices (phone, tablets, laptops and PCs). </a:t>
            </a:r>
          </a:p>
          <a:p>
            <a:pPr lvl="3">
              <a:spcAft>
                <a:spcPts val="200"/>
              </a:spcAft>
              <a:buFont typeface="Wingdings" pitchFamily="2" charset="2"/>
              <a:buChar char="q"/>
            </a:pPr>
            <a:r>
              <a:rPr lang="en-US"/>
              <a:t>Run a full scan of your anti-malware/anti-virus software. Schedule re-occurring </a:t>
            </a:r>
            <a:br>
              <a:rPr lang="en-US"/>
            </a:br>
            <a:r>
              <a:rPr lang="en-US"/>
              <a:t>weekly updates and full weekly anti-malware scans. </a:t>
            </a:r>
          </a:p>
          <a:p>
            <a:pPr lvl="3">
              <a:spcAft>
                <a:spcPts val="200"/>
              </a:spcAft>
              <a:buFont typeface="Wingdings" pitchFamily="2" charset="2"/>
              <a:buChar char="q"/>
            </a:pPr>
            <a:r>
              <a:rPr lang="en-US"/>
              <a:t>Review your mobile application privacy and security settings to make sure these </a:t>
            </a:r>
            <a:br>
              <a:rPr lang="en-US"/>
            </a:br>
            <a:r>
              <a:rPr lang="en-US"/>
              <a:t>are active and up to date. </a:t>
            </a:r>
          </a:p>
          <a:p>
            <a:pPr lvl="3">
              <a:spcAft>
                <a:spcPts val="200"/>
              </a:spcAft>
              <a:buFont typeface="Wingdings" pitchFamily="2" charset="2"/>
              <a:buChar char="q"/>
            </a:pPr>
            <a:r>
              <a:rPr lang="en-US"/>
              <a:t>Turn off your mobile devices daily as this can reduce malware or virus attacks </a:t>
            </a:r>
            <a:br>
              <a:rPr lang="en-US"/>
            </a:br>
            <a:r>
              <a:rPr lang="en-US"/>
              <a:t>which rely on repeated attempts. </a:t>
            </a:r>
          </a:p>
          <a:p>
            <a:pPr lvl="3">
              <a:spcAft>
                <a:spcPts val="200"/>
              </a:spcAft>
              <a:buFont typeface="Wingdings" pitchFamily="2" charset="2"/>
              <a:buChar char="q"/>
            </a:pPr>
            <a:r>
              <a:rPr lang="en-US"/>
              <a:t>Consider using a virtual private network (VPN) service as it hides your Internet Protocol (IP) address and encrypting data, as well as protecting against malware </a:t>
            </a:r>
            <a:br>
              <a:rPr lang="en-US"/>
            </a:br>
            <a:r>
              <a:rPr lang="en-US"/>
              <a:t>or virus attacks. </a:t>
            </a:r>
          </a:p>
          <a:p>
            <a:pPr lvl="3">
              <a:spcAft>
                <a:spcPts val="200"/>
              </a:spcAft>
              <a:buFont typeface="Wingdings" pitchFamily="2" charset="2"/>
              <a:buChar char="q"/>
            </a:pPr>
            <a:r>
              <a:rPr lang="en-US"/>
              <a:t>Make sure passwords on your devices are strong. 	</a:t>
            </a:r>
          </a:p>
          <a:p>
            <a:pPr lvl="3">
              <a:spcAft>
                <a:spcPts val="200"/>
              </a:spcAft>
              <a:buFont typeface="Wingdings" pitchFamily="2" charset="2"/>
              <a:buChar char="q"/>
            </a:pPr>
            <a:r>
              <a:rPr lang="en-US"/>
              <a:t>Apple iOS users – Turn on </a:t>
            </a:r>
            <a:r>
              <a:rPr lang="en-US">
                <a:hlinkClick r:id="rId4"/>
              </a:rPr>
              <a:t>Lockdown Mode</a:t>
            </a:r>
            <a:r>
              <a:rPr lang="en-US"/>
              <a:t> for extra protection.</a:t>
            </a:r>
          </a:p>
          <a:p>
            <a:pPr lvl="3">
              <a:spcAft>
                <a:spcPts val="200"/>
              </a:spcAft>
              <a:buFont typeface="Wingdings" pitchFamily="2" charset="2"/>
              <a:buChar char="q"/>
            </a:pPr>
            <a:r>
              <a:rPr lang="en-US"/>
              <a:t>Android users – Ensure you are using </a:t>
            </a:r>
            <a:r>
              <a:rPr lang="en-US">
                <a:hlinkClick r:id="rId5"/>
              </a:rPr>
              <a:t>Google Play Protect</a:t>
            </a:r>
            <a:r>
              <a:rPr lang="en-US"/>
              <a:t>.</a:t>
            </a:r>
          </a:p>
          <a:p>
            <a:pPr lvl="3">
              <a:spcAft>
                <a:spcPts val="200"/>
              </a:spcAft>
              <a:buFont typeface="Wingdings" pitchFamily="2" charset="2"/>
              <a:buChar char="q"/>
            </a:pPr>
            <a:r>
              <a:rPr lang="en-US"/>
              <a:t>Consider using a power bank when away from home, or a USB data blocker at public charging stations, to reduce the risk of malware being transferred to your device.</a:t>
            </a:r>
          </a:p>
        </p:txBody>
      </p:sp>
      <p:sp>
        <p:nvSpPr>
          <p:cNvPr id="12" name="Content Placeholder 11">
            <a:extLst>
              <a:ext uri="{FF2B5EF4-FFF2-40B4-BE49-F238E27FC236}">
                <a16:creationId xmlns:a16="http://schemas.microsoft.com/office/drawing/2014/main" id="{41B5349A-17FF-5850-200B-284627BCD424}"/>
              </a:ext>
            </a:extLst>
          </p:cNvPr>
          <p:cNvSpPr>
            <a:spLocks noGrp="1"/>
          </p:cNvSpPr>
          <p:nvPr>
            <p:ph sz="half" idx="20"/>
          </p:nvPr>
        </p:nvSpPr>
        <p:spPr>
          <a:xfrm>
            <a:off x="5811656" y="1593137"/>
            <a:ext cx="3462519" cy="3084579"/>
          </a:xfrm>
          <a:prstGeom prst="roundRect">
            <a:avLst>
              <a:gd name="adj" fmla="val 4395"/>
            </a:avLst>
          </a:prstGeom>
          <a:solidFill>
            <a:schemeClr val="accent6"/>
          </a:solidFill>
        </p:spPr>
        <p:txBody>
          <a:bodyPr wrap="square" lIns="144000" tIns="144000" bIns="144000">
            <a:noAutofit/>
          </a:bodyPr>
          <a:lstStyle/>
          <a:p>
            <a:r>
              <a:rPr lang="en-US"/>
              <a:t>Secure your accounts</a:t>
            </a:r>
          </a:p>
          <a:p>
            <a:pPr lvl="2"/>
            <a:r>
              <a:rPr lang="en-US" b="1"/>
              <a:t>Use good security practices to help keep your accounts secure and check they haven’t been compromised.</a:t>
            </a:r>
          </a:p>
          <a:p>
            <a:pPr lvl="3">
              <a:spcAft>
                <a:spcPts val="0"/>
              </a:spcAft>
              <a:buFont typeface="Wingdings" pitchFamily="2" charset="2"/>
              <a:buChar char="q"/>
            </a:pPr>
            <a:r>
              <a:rPr lang="en-US"/>
              <a:t>Check to see if any of your accounts have been compromised using the </a:t>
            </a:r>
            <a:r>
              <a:rPr lang="en-US">
                <a:hlinkClick r:id="rId6"/>
              </a:rPr>
              <a:t>Have I Been </a:t>
            </a:r>
            <a:r>
              <a:rPr lang="en-US" err="1">
                <a:hlinkClick r:id="rId6"/>
              </a:rPr>
              <a:t>Pwned</a:t>
            </a:r>
            <a:r>
              <a:rPr lang="en-US">
                <a:hlinkClick r:id="rId6"/>
              </a:rPr>
              <a:t> website</a:t>
            </a:r>
            <a:r>
              <a:rPr lang="en-US"/>
              <a:t>. </a:t>
            </a:r>
          </a:p>
          <a:p>
            <a:pPr lvl="3">
              <a:spcAft>
                <a:spcPts val="0"/>
              </a:spcAft>
              <a:buFont typeface="Wingdings" pitchFamily="2" charset="2"/>
              <a:buChar char="q"/>
            </a:pPr>
            <a:r>
              <a:rPr lang="en-US"/>
              <a:t>Review all your accounts and configure privacy and security restrictions to ensure only the appropriate people have access.</a:t>
            </a:r>
          </a:p>
          <a:p>
            <a:pPr lvl="3">
              <a:spcAft>
                <a:spcPts val="0"/>
              </a:spcAft>
              <a:buFont typeface="Wingdings" pitchFamily="2" charset="2"/>
              <a:buChar char="q"/>
            </a:pPr>
            <a:r>
              <a:rPr lang="en-US"/>
              <a:t>Create a full list of all your online accounts so you can </a:t>
            </a:r>
            <a:br>
              <a:rPr lang="en-US"/>
            </a:br>
            <a:r>
              <a:rPr lang="en-US"/>
              <a:t>keep track and record when each one was last reviewed </a:t>
            </a:r>
            <a:br>
              <a:rPr lang="en-US"/>
            </a:br>
            <a:r>
              <a:rPr lang="en-US"/>
              <a:t>or updated.</a:t>
            </a:r>
          </a:p>
          <a:p>
            <a:pPr lvl="3">
              <a:spcAft>
                <a:spcPts val="0"/>
              </a:spcAft>
              <a:buFont typeface="Wingdings" pitchFamily="2" charset="2"/>
              <a:buChar char="q"/>
            </a:pPr>
            <a:r>
              <a:rPr lang="en-US"/>
              <a:t>Enable multi-factor authentication (MFA) to add another layer of protection to accounts.</a:t>
            </a:r>
          </a:p>
        </p:txBody>
      </p:sp>
      <p:sp>
        <p:nvSpPr>
          <p:cNvPr id="15" name="Content Placeholder 14">
            <a:extLst>
              <a:ext uri="{FF2B5EF4-FFF2-40B4-BE49-F238E27FC236}">
                <a16:creationId xmlns:a16="http://schemas.microsoft.com/office/drawing/2014/main" id="{3E900E22-95C9-BB45-D1AB-955F8F9A1616}"/>
              </a:ext>
            </a:extLst>
          </p:cNvPr>
          <p:cNvSpPr>
            <a:spLocks noGrp="1"/>
          </p:cNvSpPr>
          <p:nvPr>
            <p:ph sz="half" idx="21"/>
          </p:nvPr>
        </p:nvSpPr>
        <p:spPr>
          <a:xfrm>
            <a:off x="5811656" y="4898448"/>
            <a:ext cx="3462519" cy="1165874"/>
          </a:xfrm>
          <a:prstGeom prst="roundRect">
            <a:avLst>
              <a:gd name="adj" fmla="val 10879"/>
            </a:avLst>
          </a:prstGeom>
        </p:spPr>
        <p:txBody>
          <a:bodyPr wrap="square" tIns="144000" bIns="144000">
            <a:spAutoFit/>
          </a:bodyPr>
          <a:lstStyle/>
          <a:p>
            <a:r>
              <a:rPr lang="en-US"/>
              <a:t>More information</a:t>
            </a:r>
          </a:p>
          <a:p>
            <a:pPr lvl="2"/>
            <a:r>
              <a:rPr lang="en-US"/>
              <a:t>More information about </a:t>
            </a:r>
            <a:r>
              <a:rPr lang="en-US" u="sng">
                <a:hlinkClick r:id="rId7"/>
              </a:rPr>
              <a:t>Keeping safe online</a:t>
            </a:r>
            <a:r>
              <a:rPr lang="en-US"/>
              <a:t> on the </a:t>
            </a:r>
            <a:r>
              <a:rPr lang="en-US" u="sng">
                <a:hlinkClick r:id="rId8"/>
              </a:rPr>
              <a:t>Community Resilience to Foreign Interference Hub</a:t>
            </a:r>
            <a:r>
              <a:rPr lang="en-US"/>
              <a:t> </a:t>
            </a:r>
            <a:br>
              <a:rPr lang="en-US"/>
            </a:br>
            <a:r>
              <a:rPr lang="en-US"/>
              <a:t>and the </a:t>
            </a:r>
            <a:r>
              <a:rPr lang="en-US" u="sng">
                <a:hlinkClick r:id="rId9"/>
              </a:rPr>
              <a:t>Own Your Online</a:t>
            </a:r>
            <a:r>
              <a:rPr lang="en-US" u="sng"/>
              <a:t> </a:t>
            </a:r>
            <a:r>
              <a:rPr lang="en-US"/>
              <a:t>website.</a:t>
            </a:r>
          </a:p>
        </p:txBody>
      </p:sp>
      <p:sp>
        <p:nvSpPr>
          <p:cNvPr id="7" name="Footer Placeholder 6">
            <a:extLst>
              <a:ext uri="{FF2B5EF4-FFF2-40B4-BE49-F238E27FC236}">
                <a16:creationId xmlns:a16="http://schemas.microsoft.com/office/drawing/2014/main" id="{E6EFC6D2-EBA1-122C-7D86-E402B49F7787}"/>
              </a:ext>
            </a:extLst>
          </p:cNvPr>
          <p:cNvSpPr>
            <a:spLocks noGrp="1"/>
          </p:cNvSpPr>
          <p:nvPr>
            <p:ph type="ftr" sz="quarter" idx="3"/>
          </p:nvPr>
        </p:nvSpPr>
        <p:spPr/>
        <p:txBody>
          <a:bodyPr/>
          <a:lstStyle/>
          <a:p>
            <a:r>
              <a:rPr lang="en-GB" b="1" noProof="1"/>
              <a:t>This content is based on information from the </a:t>
            </a:r>
            <a:r>
              <a:rPr lang="en-GB" b="1" noProof="1">
                <a:hlinkClick r:id="rId10"/>
              </a:rPr>
              <a:t>National Cyber Security Centre’s Cyber Resilience Guidance</a:t>
            </a:r>
            <a:r>
              <a:rPr lang="en-GB" b="1" noProof="1"/>
              <a:t>.</a:t>
            </a:r>
            <a:br>
              <a:rPr lang="en-GB" b="1" noProof="1"/>
            </a:br>
            <a:r>
              <a:rPr lang="en-GB" noProof="1"/>
              <a:t>This information is intended to provide general guidance and promote understanding.   |   Find out more at </a:t>
            </a:r>
            <a:r>
              <a:rPr lang="en-GB" noProof="1">
                <a:hlinkClick r:id="rId11"/>
              </a:rPr>
              <a:t>www.crfi.govt.nz</a:t>
            </a:r>
            <a:endParaRPr lang="en-GB" noProof="1"/>
          </a:p>
        </p:txBody>
      </p:sp>
      <p:sp>
        <p:nvSpPr>
          <p:cNvPr id="2" name="Title 1">
            <a:extLst>
              <a:ext uri="{FF2B5EF4-FFF2-40B4-BE49-F238E27FC236}">
                <a16:creationId xmlns:a16="http://schemas.microsoft.com/office/drawing/2014/main" id="{66C947E0-E7A9-7A5F-628A-819A9175DC70}"/>
              </a:ext>
            </a:extLst>
          </p:cNvPr>
          <p:cNvSpPr>
            <a:spLocks noGrp="1"/>
          </p:cNvSpPr>
          <p:nvPr>
            <p:ph type="title"/>
          </p:nvPr>
        </p:nvSpPr>
        <p:spPr>
          <a:xfrm>
            <a:off x="631825" y="278737"/>
            <a:ext cx="8642350" cy="470327"/>
          </a:xfrm>
        </p:spPr>
        <p:txBody>
          <a:bodyPr>
            <a:spAutoFit/>
          </a:bodyPr>
          <a:lstStyle/>
          <a:p>
            <a:r>
              <a:rPr lang="en-GB"/>
              <a:t>Key practices for strengthening IT and device security </a:t>
            </a:r>
            <a:br>
              <a:rPr lang="en-GB"/>
            </a:br>
            <a:r>
              <a:rPr lang="en-GB" b="0"/>
              <a:t>Checklist for everyone in your organisation</a:t>
            </a:r>
            <a:endParaRPr lang="en-GB"/>
          </a:p>
        </p:txBody>
      </p:sp>
      <p:pic>
        <p:nvPicPr>
          <p:cNvPr id="3" name="Graphic 2">
            <a:extLst>
              <a:ext uri="{FF2B5EF4-FFF2-40B4-BE49-F238E27FC236}">
                <a16:creationId xmlns:a16="http://schemas.microsoft.com/office/drawing/2014/main" id="{F48FB46D-75FA-D6BF-325E-F49DFDC806A4}"/>
              </a:ext>
            </a:extLst>
          </p:cNvPr>
          <p:cNvPicPr>
            <a:picLocks noChangeAspect="1"/>
          </p:cNvPicPr>
          <p:nvPr/>
        </p:nvPicPr>
        <p:blipFill>
          <a:blip>
            <a:extLst>
              <a:ext uri="{96DAC541-7B7A-43D3-8B79-37D633B846F1}">
                <asvg:svgBlip xmlns:asvg="http://schemas.microsoft.com/office/drawing/2016/SVG/main" r:embed="rId12"/>
              </a:ext>
            </a:extLst>
          </a:blip>
          <a:srcRect/>
          <a:stretch/>
        </p:blipFill>
        <p:spPr>
          <a:xfrm>
            <a:off x="8755833" y="1446359"/>
            <a:ext cx="491721" cy="491721"/>
          </a:xfrm>
          <a:prstGeom prst="rect">
            <a:avLst/>
          </a:prstGeom>
        </p:spPr>
      </p:pic>
      <p:pic>
        <p:nvPicPr>
          <p:cNvPr id="4" name="Graphic 3">
            <a:extLst>
              <a:ext uri="{FF2B5EF4-FFF2-40B4-BE49-F238E27FC236}">
                <a16:creationId xmlns:a16="http://schemas.microsoft.com/office/drawing/2014/main" id="{F02DAEBC-8FC2-7E92-C03F-69D9D922F5B6}"/>
              </a:ext>
            </a:extLst>
          </p:cNvPr>
          <p:cNvPicPr>
            <a:picLocks noChangeAspect="1"/>
          </p:cNvPicPr>
          <p:nvPr/>
        </p:nvPicPr>
        <p:blipFill>
          <a:blip>
            <a:extLst>
              <a:ext uri="{96DAC541-7B7A-43D3-8B79-37D633B846F1}">
                <asvg:svgBlip xmlns:asvg="http://schemas.microsoft.com/office/drawing/2016/SVG/main" r:embed="rId13"/>
              </a:ext>
            </a:extLst>
          </a:blip>
          <a:srcRect/>
          <a:stretch/>
        </p:blipFill>
        <p:spPr>
          <a:xfrm>
            <a:off x="4985939" y="1470051"/>
            <a:ext cx="511579" cy="444850"/>
          </a:xfrm>
          <a:prstGeom prst="rect">
            <a:avLst/>
          </a:prstGeom>
        </p:spPr>
      </p:pic>
      <p:sp>
        <p:nvSpPr>
          <p:cNvPr id="5" name="Rectangle 4">
            <a:extLst>
              <a:ext uri="{FF2B5EF4-FFF2-40B4-BE49-F238E27FC236}">
                <a16:creationId xmlns:a16="http://schemas.microsoft.com/office/drawing/2014/main" id="{9E896ED0-FF5F-121A-42CC-0673DEAB281B}"/>
              </a:ext>
              <a:ext uri="{C183D7F6-B498-43B3-948B-1728B52AA6E4}">
                <adec:decorative xmlns:adec="http://schemas.microsoft.com/office/drawing/2017/decorative" val="1"/>
              </a:ext>
            </a:extLst>
          </p:cNvPr>
          <p:cNvSpPr/>
          <p:nvPr/>
        </p:nvSpPr>
        <p:spPr>
          <a:xfrm>
            <a:off x="10019460" y="2161766"/>
            <a:ext cx="1294716" cy="1023136"/>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000" noProof="1">
                <a:latin typeface="Acumin Pro" panose="020B0504020202020204" pitchFamily="34" charset="77"/>
              </a:rPr>
              <a:t>Spacing and boxes adjusted to fit</a:t>
            </a:r>
          </a:p>
        </p:txBody>
      </p:sp>
    </p:spTree>
    <p:extLst>
      <p:ext uri="{BB962C8B-B14F-4D97-AF65-F5344CB8AC3E}">
        <p14:creationId xmlns:p14="http://schemas.microsoft.com/office/powerpoint/2010/main" val="20980114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E1EC48-D8E4-6561-E831-3F46ACEA0033}"/>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56AC49B-C784-62CC-E739-8CC2144CD404}"/>
              </a:ext>
            </a:extLst>
          </p:cNvPr>
          <p:cNvSpPr>
            <a:spLocks noGrp="1"/>
          </p:cNvSpPr>
          <p:nvPr>
            <p:ph type="sldNum" sz="quarter" idx="11"/>
          </p:nvPr>
        </p:nvSpPr>
        <p:spPr/>
        <p:txBody>
          <a:bodyPr/>
          <a:lstStyle/>
          <a:p>
            <a:fld id="{5A068BD1-017B-D645-8113-7734FBE32584}" type="slidenum">
              <a:rPr lang="en-US" smtClean="0"/>
              <a:pPr/>
              <a:t>18</a:t>
            </a:fld>
            <a:endParaRPr lang="en-US" sz="800"/>
          </a:p>
        </p:txBody>
      </p:sp>
      <p:sp>
        <p:nvSpPr>
          <p:cNvPr id="6" name="Footer Placeholder 5">
            <a:extLst>
              <a:ext uri="{FF2B5EF4-FFF2-40B4-BE49-F238E27FC236}">
                <a16:creationId xmlns:a16="http://schemas.microsoft.com/office/drawing/2014/main" id="{ABC0B1E1-AD16-A7D6-CDCF-EC7DDC17F6C4}"/>
              </a:ext>
            </a:extLst>
          </p:cNvPr>
          <p:cNvSpPr>
            <a:spLocks noGrp="1"/>
          </p:cNvSpPr>
          <p:nvPr>
            <p:ph type="ftr" sz="quarter" idx="3"/>
          </p:nvPr>
        </p:nvSpPr>
        <p:spPr/>
        <p:txBody>
          <a:bodyPr/>
          <a:lstStyle/>
          <a:p>
            <a:r>
              <a:rPr lang="en-GB" noProof="1"/>
              <a:t>This information is intended to provide general guidance and promote understanding.   |   Find out more at </a:t>
            </a:r>
            <a:r>
              <a:rPr lang="en-GB" sz="800" noProof="1">
                <a:hlinkClick r:id="rId2"/>
              </a:rPr>
              <a:t>www.crfi.govt.nz</a:t>
            </a:r>
            <a:endParaRPr lang="en-GB" noProof="1"/>
          </a:p>
        </p:txBody>
      </p:sp>
      <p:sp>
        <p:nvSpPr>
          <p:cNvPr id="4" name="Content Placeholder 3">
            <a:extLst>
              <a:ext uri="{FF2B5EF4-FFF2-40B4-BE49-F238E27FC236}">
                <a16:creationId xmlns:a16="http://schemas.microsoft.com/office/drawing/2014/main" id="{AAF2CE98-AD00-6154-28EB-8BA1B8CB8D03}"/>
              </a:ext>
            </a:extLst>
          </p:cNvPr>
          <p:cNvSpPr>
            <a:spLocks noGrp="1"/>
          </p:cNvSpPr>
          <p:nvPr>
            <p:ph sz="half" idx="14"/>
          </p:nvPr>
        </p:nvSpPr>
        <p:spPr>
          <a:xfrm>
            <a:off x="631825" y="1263743"/>
            <a:ext cx="8642348" cy="257036"/>
          </a:xfrm>
        </p:spPr>
        <p:txBody>
          <a:bodyPr/>
          <a:lstStyle/>
          <a:p>
            <a:r>
              <a:rPr lang="en-US" b="0"/>
              <a:t>We can all help keep New Zealand safe from foreign interference by </a:t>
            </a:r>
            <a:r>
              <a:rPr lang="en-US"/>
              <a:t>reporting it to the Police or the NZSIS.</a:t>
            </a:r>
          </a:p>
        </p:txBody>
      </p:sp>
      <p:sp>
        <p:nvSpPr>
          <p:cNvPr id="2" name="Title 1">
            <a:extLst>
              <a:ext uri="{FF2B5EF4-FFF2-40B4-BE49-F238E27FC236}">
                <a16:creationId xmlns:a16="http://schemas.microsoft.com/office/drawing/2014/main" id="{9D5CAC9E-F159-2A69-59A9-25EEA050D520}"/>
              </a:ext>
            </a:extLst>
          </p:cNvPr>
          <p:cNvSpPr>
            <a:spLocks noGrp="1"/>
          </p:cNvSpPr>
          <p:nvPr>
            <p:ph type="title"/>
          </p:nvPr>
        </p:nvSpPr>
        <p:spPr/>
        <p:txBody>
          <a:bodyPr/>
          <a:lstStyle/>
          <a:p>
            <a:endParaRPr lang="en-US"/>
          </a:p>
        </p:txBody>
      </p:sp>
      <p:sp>
        <p:nvSpPr>
          <p:cNvPr id="10" name="Rectangle 9">
            <a:extLst>
              <a:ext uri="{FF2B5EF4-FFF2-40B4-BE49-F238E27FC236}">
                <a16:creationId xmlns:a16="http://schemas.microsoft.com/office/drawing/2014/main" id="{D8DBE31D-4415-351A-19F7-8D78A70D62F2}"/>
              </a:ext>
              <a:ext uri="{C183D7F6-B498-43B3-948B-1728B52AA6E4}">
                <adec:decorative xmlns:adec="http://schemas.microsoft.com/office/drawing/2017/decorative" val="1"/>
              </a:ext>
            </a:extLst>
          </p:cNvPr>
          <p:cNvSpPr/>
          <p:nvPr/>
        </p:nvSpPr>
        <p:spPr>
          <a:xfrm>
            <a:off x="10053325" y="781144"/>
            <a:ext cx="1672033" cy="2140081"/>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000" noProof="1">
                <a:latin typeface="Acumin Pro" panose="020B0504020202020204" pitchFamily="34" charset="77"/>
              </a:rPr>
              <a:t>Changes made:</a:t>
            </a:r>
          </a:p>
          <a:p>
            <a:endParaRPr lang="en-GB" sz="1000" noProof="1">
              <a:latin typeface="Acumin Pro" panose="020B0504020202020204" pitchFamily="34" charset="77"/>
            </a:endParaRPr>
          </a:p>
          <a:p>
            <a:pPr marL="171450" indent="-171450">
              <a:buFont typeface="Arial" panose="020B0604020202020204" pitchFamily="34" charset="0"/>
              <a:buChar char="•"/>
            </a:pPr>
            <a:r>
              <a:rPr lang="en-GB" sz="1000" noProof="1">
                <a:latin typeface="Acumin Pro" panose="020B0504020202020204" pitchFamily="34" charset="77"/>
              </a:rPr>
              <a:t>Spacing and boxes adjusted to fit</a:t>
            </a:r>
          </a:p>
          <a:p>
            <a:pPr marL="171450" indent="-171450">
              <a:buFont typeface="Arial" panose="020B0604020202020204" pitchFamily="34" charset="0"/>
              <a:buChar char="•"/>
            </a:pPr>
            <a:endParaRPr lang="en-GB" sz="1000" noProof="1">
              <a:latin typeface="Acumin Pro" panose="020B0504020202020204" pitchFamily="34" charset="77"/>
            </a:endParaRPr>
          </a:p>
          <a:p>
            <a:pPr marL="171450" indent="-171450">
              <a:buFont typeface="Arial" panose="020B0604020202020204" pitchFamily="34" charset="0"/>
              <a:buChar char="•"/>
            </a:pPr>
            <a:r>
              <a:rPr lang="en-GB" sz="1000" noProof="1">
                <a:latin typeface="Acumin Pro" panose="020B0504020202020204" pitchFamily="34" charset="77"/>
              </a:rPr>
              <a:t>Bolded subheading has been reduced.</a:t>
            </a:r>
          </a:p>
          <a:p>
            <a:pPr marL="171450" indent="-171450">
              <a:buFont typeface="Arial" panose="020B0604020202020204" pitchFamily="34" charset="0"/>
              <a:buChar char="•"/>
            </a:pPr>
            <a:endParaRPr lang="en-GB" sz="1000" noProof="1">
              <a:latin typeface="Acumin Pro" panose="020B0504020202020204" pitchFamily="34" charset="77"/>
            </a:endParaRPr>
          </a:p>
          <a:p>
            <a:pPr marL="171450" indent="-171450">
              <a:buFont typeface="Arial" panose="020B0604020202020204" pitchFamily="34" charset="0"/>
              <a:buChar char="•"/>
            </a:pPr>
            <a:r>
              <a:rPr lang="en-GB" sz="1000" noProof="1">
                <a:latin typeface="Acumin Pro" panose="020B0504020202020204" pitchFamily="34" charset="77"/>
              </a:rPr>
              <a:t>Police section has been merged to fit</a:t>
            </a:r>
          </a:p>
        </p:txBody>
      </p:sp>
      <p:sp>
        <p:nvSpPr>
          <p:cNvPr id="14" name="Title 1">
            <a:extLst>
              <a:ext uri="{FF2B5EF4-FFF2-40B4-BE49-F238E27FC236}">
                <a16:creationId xmlns:a16="http://schemas.microsoft.com/office/drawing/2014/main" id="{9CA79F1B-9228-AFB6-20E9-FC4AD49FFD4D}"/>
              </a:ext>
            </a:extLst>
          </p:cNvPr>
          <p:cNvSpPr txBox="1">
            <a:spLocks noChangeAspect="1"/>
          </p:cNvSpPr>
          <p:nvPr/>
        </p:nvSpPr>
        <p:spPr>
          <a:xfrm>
            <a:off x="631825" y="280108"/>
            <a:ext cx="3330575" cy="419656"/>
          </a:xfrm>
          <a:prstGeom prst="roundRect">
            <a:avLst>
              <a:gd name="adj" fmla="val 14843"/>
            </a:avLst>
          </a:prstGeom>
          <a:solidFill>
            <a:schemeClr val="tx2"/>
          </a:solidFill>
        </p:spPr>
        <p:txBody>
          <a:bodyPr vert="horz" wrap="square" lIns="144000" tIns="72000" rIns="144000" bIns="36000" rtlCol="0" anchor="ctr" anchorCtr="0">
            <a:spAutoFit/>
          </a:bodyPr>
          <a:lstStyle>
            <a:lvl1pPr algn="l" defTabSz="914400" rtl="0" eaLnBrk="1" latinLnBrk="0" hangingPunct="1">
              <a:lnSpc>
                <a:spcPct val="100000"/>
              </a:lnSpc>
              <a:spcBef>
                <a:spcPct val="0"/>
              </a:spcBef>
              <a:buNone/>
              <a:defRPr sz="2000" b="1" i="0" kern="1200">
                <a:solidFill>
                  <a:schemeClr val="bg1"/>
                </a:solidFill>
                <a:latin typeface="Acumin Pro" panose="020B0504020202020204" pitchFamily="34" charset="77"/>
                <a:ea typeface="+mj-ea"/>
                <a:cs typeface="+mj-cs"/>
              </a:defRPr>
            </a:lvl1pPr>
          </a:lstStyle>
          <a:p>
            <a:r>
              <a:rPr lang="en-US" sz="1800"/>
              <a:t>How to report to authorities</a:t>
            </a:r>
          </a:p>
        </p:txBody>
      </p:sp>
      <p:sp>
        <p:nvSpPr>
          <p:cNvPr id="23" name="Content Placeholder 2">
            <a:extLst>
              <a:ext uri="{FF2B5EF4-FFF2-40B4-BE49-F238E27FC236}">
                <a16:creationId xmlns:a16="http://schemas.microsoft.com/office/drawing/2014/main" id="{ABAA046A-C8B8-61D1-082F-131E578E4641}"/>
              </a:ext>
            </a:extLst>
          </p:cNvPr>
          <p:cNvSpPr>
            <a:spLocks noGrp="1"/>
          </p:cNvSpPr>
          <p:nvPr>
            <p:ph sz="half" idx="1"/>
          </p:nvPr>
        </p:nvSpPr>
        <p:spPr>
          <a:xfrm>
            <a:off x="6804575" y="1634591"/>
            <a:ext cx="2469600" cy="2544923"/>
          </a:xfrm>
        </p:spPr>
        <p:txBody>
          <a:bodyPr tIns="144000" bIns="144000">
            <a:noAutofit/>
          </a:bodyPr>
          <a:lstStyle/>
          <a:p>
            <a:r>
              <a:rPr lang="en-US"/>
              <a:t>Report other offences </a:t>
            </a:r>
            <a:br>
              <a:rPr lang="en-US"/>
            </a:br>
            <a:r>
              <a:rPr lang="en-US"/>
              <a:t>to the Police</a:t>
            </a:r>
          </a:p>
          <a:p>
            <a:pPr lvl="2"/>
            <a:r>
              <a:rPr lang="en-US"/>
              <a:t>Activities such as the ones listed below are offences in New Zealand and should be reported to the Police, regardless of whether they involve foreign interference:</a:t>
            </a:r>
          </a:p>
          <a:p>
            <a:pPr lvl="3">
              <a:spcBef>
                <a:spcPts val="200"/>
              </a:spcBef>
              <a:spcAft>
                <a:spcPts val="200"/>
              </a:spcAft>
            </a:pPr>
            <a:r>
              <a:rPr lang="en-US"/>
              <a:t>Blackmail.</a:t>
            </a:r>
          </a:p>
          <a:p>
            <a:pPr lvl="3">
              <a:spcBef>
                <a:spcPts val="200"/>
              </a:spcBef>
              <a:spcAft>
                <a:spcPts val="200"/>
              </a:spcAft>
            </a:pPr>
            <a:r>
              <a:rPr lang="en-US"/>
              <a:t>Harassment.</a:t>
            </a:r>
          </a:p>
          <a:p>
            <a:pPr lvl="3">
              <a:spcBef>
                <a:spcPts val="200"/>
              </a:spcBef>
              <a:spcAft>
                <a:spcPts val="200"/>
              </a:spcAft>
            </a:pPr>
            <a:r>
              <a:rPr lang="en-US"/>
              <a:t>Intimidation and threats.</a:t>
            </a:r>
          </a:p>
          <a:p>
            <a:pPr lvl="3">
              <a:spcBef>
                <a:spcPts val="200"/>
              </a:spcBef>
              <a:spcAft>
                <a:spcPts val="200"/>
              </a:spcAft>
            </a:pPr>
            <a:r>
              <a:rPr lang="en-US"/>
              <a:t>Bribery.</a:t>
            </a:r>
          </a:p>
        </p:txBody>
      </p:sp>
      <p:sp>
        <p:nvSpPr>
          <p:cNvPr id="24" name="Content Placeholder 6">
            <a:extLst>
              <a:ext uri="{FF2B5EF4-FFF2-40B4-BE49-F238E27FC236}">
                <a16:creationId xmlns:a16="http://schemas.microsoft.com/office/drawing/2014/main" id="{3A8A73C9-0E51-57B2-D80E-C64E26A39845}"/>
              </a:ext>
            </a:extLst>
          </p:cNvPr>
          <p:cNvSpPr>
            <a:spLocks noGrp="1"/>
          </p:cNvSpPr>
          <p:nvPr>
            <p:ph sz="half" idx="19"/>
          </p:nvPr>
        </p:nvSpPr>
        <p:spPr>
          <a:xfrm>
            <a:off x="6804575" y="4271833"/>
            <a:ext cx="2469600" cy="2013220"/>
          </a:xfrm>
        </p:spPr>
        <p:txBody>
          <a:bodyPr tIns="144000" bIns="144000">
            <a:spAutoFit/>
          </a:bodyPr>
          <a:lstStyle/>
          <a:p>
            <a:pPr>
              <a:spcBef>
                <a:spcPts val="2000"/>
              </a:spcBef>
            </a:pPr>
            <a:r>
              <a:rPr lang="en-US"/>
              <a:t>Reporting </a:t>
            </a:r>
            <a:br>
              <a:rPr lang="en-US"/>
            </a:br>
            <a:r>
              <a:rPr lang="en-US"/>
              <a:t>foreign bribery</a:t>
            </a:r>
          </a:p>
          <a:p>
            <a:pPr lvl="2"/>
            <a:r>
              <a:rPr lang="en-US"/>
              <a:t>If you suspect foreign bribery, you </a:t>
            </a:r>
            <a:br>
              <a:rPr lang="en-US"/>
            </a:br>
            <a:r>
              <a:rPr lang="en-US"/>
              <a:t>can report it confidentially through the Serious Fraud Office’s anonymous reporting tool.</a:t>
            </a:r>
          </a:p>
          <a:p>
            <a:pPr lvl="2"/>
            <a:r>
              <a:rPr lang="en-US" b="1"/>
              <a:t>Learn more: </a:t>
            </a:r>
            <a:r>
              <a:rPr lang="en-US">
                <a:hlinkClick r:id="rId3"/>
              </a:rPr>
              <a:t>Report Foreign Bribery – Serious Fraud Office New Zealand</a:t>
            </a:r>
            <a:endParaRPr lang="en-US"/>
          </a:p>
        </p:txBody>
      </p:sp>
      <p:sp>
        <p:nvSpPr>
          <p:cNvPr id="25" name="Content Placeholder 7">
            <a:extLst>
              <a:ext uri="{FF2B5EF4-FFF2-40B4-BE49-F238E27FC236}">
                <a16:creationId xmlns:a16="http://schemas.microsoft.com/office/drawing/2014/main" id="{9DC53BD2-8774-4AFA-525C-3818C1182079}"/>
              </a:ext>
            </a:extLst>
          </p:cNvPr>
          <p:cNvSpPr>
            <a:spLocks noGrp="1"/>
          </p:cNvSpPr>
          <p:nvPr>
            <p:ph sz="half" idx="20"/>
          </p:nvPr>
        </p:nvSpPr>
        <p:spPr>
          <a:xfrm>
            <a:off x="4243131" y="1634591"/>
            <a:ext cx="2470365" cy="4650462"/>
          </a:xfrm>
        </p:spPr>
        <p:txBody>
          <a:bodyPr wrap="square" tIns="144000" bIns="144000">
            <a:noAutofit/>
          </a:bodyPr>
          <a:lstStyle/>
          <a:p>
            <a:r>
              <a:rPr lang="en-US"/>
              <a:t>Report foreign interference to the NZSIS</a:t>
            </a:r>
          </a:p>
          <a:p>
            <a:pPr lvl="2"/>
            <a:r>
              <a:rPr lang="en-US" b="1"/>
              <a:t>You can report foreign interference using the secure online form on the NZSIS website.</a:t>
            </a:r>
            <a:endParaRPr lang="en-US"/>
          </a:p>
          <a:p>
            <a:pPr lvl="3"/>
            <a:r>
              <a:rPr lang="en-US"/>
              <a:t>You don’t have to give your personal information like your name, phone number, or contact details if you don’t want to. You can also fill out the form in your own language.</a:t>
            </a:r>
          </a:p>
          <a:p>
            <a:pPr lvl="3"/>
            <a:r>
              <a:rPr lang="en-US"/>
              <a:t>If you want to talk to someone </a:t>
            </a:r>
            <a:br>
              <a:rPr lang="en-US"/>
            </a:br>
            <a:r>
              <a:rPr lang="en-US"/>
              <a:t>at NZSIS, you can call them on </a:t>
            </a:r>
            <a:br>
              <a:rPr lang="en-US"/>
            </a:br>
            <a:r>
              <a:rPr lang="en-US"/>
              <a:t>+64 4 472 6170 or 0800 747 224.</a:t>
            </a:r>
          </a:p>
          <a:p>
            <a:pPr lvl="3"/>
            <a:r>
              <a:rPr lang="en-US"/>
              <a:t>When the NZSIS sees your report, they will check it. If you leave your contact details, the NZSIS will only contact you if they need more information. If the NZSIS don’t </a:t>
            </a:r>
            <a:br>
              <a:rPr lang="en-US"/>
            </a:br>
            <a:r>
              <a:rPr lang="en-US"/>
              <a:t>contact you, it doesn’t mean they have ignored your report.</a:t>
            </a:r>
          </a:p>
        </p:txBody>
      </p:sp>
      <p:sp>
        <p:nvSpPr>
          <p:cNvPr id="26" name="Content Placeholder 8">
            <a:extLst>
              <a:ext uri="{FF2B5EF4-FFF2-40B4-BE49-F238E27FC236}">
                <a16:creationId xmlns:a16="http://schemas.microsoft.com/office/drawing/2014/main" id="{89630049-DB65-EFA4-C4DA-AE9775C11561}"/>
              </a:ext>
            </a:extLst>
          </p:cNvPr>
          <p:cNvSpPr>
            <a:spLocks noGrp="1"/>
          </p:cNvSpPr>
          <p:nvPr>
            <p:ph sz="half" idx="21"/>
          </p:nvPr>
        </p:nvSpPr>
        <p:spPr>
          <a:xfrm>
            <a:off x="645102" y="1634591"/>
            <a:ext cx="3506951" cy="4650462"/>
          </a:xfrm>
        </p:spPr>
        <p:txBody>
          <a:bodyPr wrap="square" tIns="144000" bIns="144000">
            <a:noAutofit/>
          </a:bodyPr>
          <a:lstStyle/>
          <a:p>
            <a:r>
              <a:rPr lang="en-US"/>
              <a:t>Report foreign interference to </a:t>
            </a:r>
            <a:br>
              <a:rPr lang="en-US"/>
            </a:br>
            <a:r>
              <a:rPr lang="en-US"/>
              <a:t>the Police</a:t>
            </a:r>
          </a:p>
          <a:p>
            <a:pPr lvl="2"/>
            <a:r>
              <a:rPr lang="en-US" b="1"/>
              <a:t>If it is an emergency and happening now call 111 and ask for Police when:</a:t>
            </a:r>
          </a:p>
          <a:p>
            <a:pPr lvl="3">
              <a:spcAft>
                <a:spcPts val="0"/>
              </a:spcAft>
            </a:pPr>
            <a:r>
              <a:rPr lang="en-US"/>
              <a:t>People are injured or in danger.</a:t>
            </a:r>
          </a:p>
          <a:p>
            <a:pPr lvl="3">
              <a:spcAft>
                <a:spcPts val="0"/>
              </a:spcAft>
            </a:pPr>
            <a:r>
              <a:rPr lang="en-US"/>
              <a:t>There is a scene or have just left one. </a:t>
            </a:r>
          </a:p>
          <a:p>
            <a:pPr lvl="3">
              <a:spcAft>
                <a:spcPts val="0"/>
              </a:spcAft>
            </a:pPr>
            <a:r>
              <a:rPr lang="en-US"/>
              <a:t>Serious, immediate, or imminent risk to life or property.</a:t>
            </a:r>
          </a:p>
          <a:p>
            <a:pPr lvl="3">
              <a:spcAft>
                <a:spcPts val="0"/>
              </a:spcAft>
            </a:pPr>
            <a:r>
              <a:rPr lang="en-US"/>
              <a:t>A crime is being or has just been committed and the offenders are still at the scene.</a:t>
            </a:r>
          </a:p>
          <a:p>
            <a:pPr lvl="2"/>
            <a:r>
              <a:rPr lang="en-US"/>
              <a:t>If you can't talk and you're on a mobile, stay quiet and listen for the 'press 55' prompt; if you're on a landline, follow the operator's instructions.</a:t>
            </a:r>
          </a:p>
          <a:p>
            <a:pPr lvl="2"/>
            <a:r>
              <a:rPr lang="en-US" b="1"/>
              <a:t>In a Police non-emergency call 105</a:t>
            </a:r>
          </a:p>
          <a:p>
            <a:pPr lvl="2"/>
            <a:r>
              <a:rPr lang="en-US"/>
              <a:t>If the information is not time-critical, people can report to their local Police by:</a:t>
            </a:r>
          </a:p>
          <a:p>
            <a:pPr marL="171450" lvl="2" indent="-171450">
              <a:spcAft>
                <a:spcPts val="0"/>
              </a:spcAft>
              <a:buFont typeface="Arial" panose="020B0604020202020204" pitchFamily="34" charset="0"/>
              <a:buChar char="•"/>
            </a:pPr>
            <a:r>
              <a:rPr lang="en-US"/>
              <a:t>Completing an online report at </a:t>
            </a:r>
            <a:br>
              <a:rPr lang="en-US"/>
            </a:br>
            <a:r>
              <a:rPr lang="en-US">
                <a:hlinkClick r:id="rId4"/>
              </a:rPr>
              <a:t>105 Police Non-Emergency Online Reporting</a:t>
            </a:r>
            <a:r>
              <a:rPr lang="en-US"/>
              <a:t>.</a:t>
            </a:r>
          </a:p>
          <a:p>
            <a:pPr marL="171450" lvl="2" indent="-171450">
              <a:spcAft>
                <a:spcPts val="0"/>
              </a:spcAft>
              <a:buFont typeface="Arial" panose="020B0604020202020204" pitchFamily="34" charset="0"/>
              <a:buChar char="•"/>
            </a:pPr>
            <a:r>
              <a:rPr lang="en-US"/>
              <a:t>Phoning the non-emergency number 105.</a:t>
            </a:r>
          </a:p>
          <a:p>
            <a:pPr marL="171450" lvl="2" indent="-171450">
              <a:spcAft>
                <a:spcPts val="0"/>
              </a:spcAft>
              <a:buFont typeface="Arial" panose="020B0604020202020204" pitchFamily="34" charset="0"/>
              <a:buChar char="•"/>
            </a:pPr>
            <a:r>
              <a:rPr lang="en-US"/>
              <a:t>Visiting their nearest Police station.</a:t>
            </a:r>
          </a:p>
          <a:p>
            <a:pPr marL="171450" lvl="2" indent="-171450">
              <a:spcAft>
                <a:spcPts val="0"/>
              </a:spcAft>
              <a:buFont typeface="Arial" panose="020B0604020202020204" pitchFamily="34" charset="0"/>
              <a:buChar char="•"/>
            </a:pPr>
            <a:r>
              <a:rPr lang="en-US"/>
              <a:t>Calling Crime Stoppers on 0800 555 111.</a:t>
            </a:r>
          </a:p>
        </p:txBody>
      </p:sp>
    </p:spTree>
    <p:extLst>
      <p:ext uri="{BB962C8B-B14F-4D97-AF65-F5344CB8AC3E}">
        <p14:creationId xmlns:p14="http://schemas.microsoft.com/office/powerpoint/2010/main" val="62012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BC5DE9B7-239F-B43B-BC52-CA306E12E7F8}"/>
              </a:ext>
            </a:extLst>
          </p:cNvPr>
          <p:cNvSpPr>
            <a:spLocks noGrp="1"/>
          </p:cNvSpPr>
          <p:nvPr>
            <p:ph sz="half" idx="20"/>
          </p:nvPr>
        </p:nvSpPr>
        <p:spPr>
          <a:xfrm>
            <a:off x="6543416" y="1989102"/>
            <a:ext cx="2730759" cy="2879796"/>
          </a:xfrm>
        </p:spPr>
        <p:txBody>
          <a:bodyPr tIns="216000" bIns="216000">
            <a:noAutofit/>
          </a:bodyPr>
          <a:lstStyle/>
          <a:p>
            <a:pPr>
              <a:spcBef>
                <a:spcPts val="1800"/>
              </a:spcBef>
            </a:pPr>
            <a:r>
              <a:rPr lang="en-US"/>
              <a:t>Protective Security Requirements (PSR)</a:t>
            </a:r>
          </a:p>
          <a:p>
            <a:pPr lvl="2"/>
            <a:r>
              <a:rPr lang="en-US"/>
              <a:t>PSR have resources and case studies that outline the potential risks for different groups and advise how to protect individuals, </a:t>
            </a:r>
            <a:r>
              <a:rPr lang="en-US" err="1"/>
              <a:t>organisations</a:t>
            </a:r>
            <a:r>
              <a:rPr lang="en-US"/>
              <a:t>, and assets.</a:t>
            </a:r>
          </a:p>
          <a:p>
            <a:pPr lvl="2"/>
            <a:r>
              <a:rPr lang="en-US" b="1"/>
              <a:t>Learn more: </a:t>
            </a:r>
            <a:r>
              <a:rPr lang="en-US" b="1">
                <a:hlinkClick r:id="rId3"/>
              </a:rPr>
              <a:t>Resources | Protective </a:t>
            </a:r>
            <a:br>
              <a:rPr lang="en-US" b="1">
                <a:hlinkClick r:id="rId3"/>
              </a:rPr>
            </a:br>
            <a:r>
              <a:rPr lang="en-US" b="1">
                <a:hlinkClick r:id="rId3"/>
              </a:rPr>
              <a:t>Security Requirements</a:t>
            </a:r>
            <a:endParaRPr lang="en-US" b="1"/>
          </a:p>
        </p:txBody>
      </p:sp>
      <p:sp>
        <p:nvSpPr>
          <p:cNvPr id="2" name="Title 1">
            <a:extLst>
              <a:ext uri="{FF2B5EF4-FFF2-40B4-BE49-F238E27FC236}">
                <a16:creationId xmlns:a16="http://schemas.microsoft.com/office/drawing/2014/main" id="{340CA7AD-0A88-A9B3-B638-C6C7678FA5B8}"/>
              </a:ext>
            </a:extLst>
          </p:cNvPr>
          <p:cNvSpPr>
            <a:spLocks noGrp="1"/>
          </p:cNvSpPr>
          <p:nvPr>
            <p:ph type="title"/>
          </p:nvPr>
        </p:nvSpPr>
        <p:spPr>
          <a:xfrm>
            <a:off x="631825" y="421529"/>
            <a:ext cx="8642350" cy="257035"/>
          </a:xfrm>
        </p:spPr>
        <p:txBody>
          <a:bodyPr/>
          <a:lstStyle/>
          <a:p>
            <a:r>
              <a:rPr lang="en-US"/>
              <a:t>Learn more</a:t>
            </a:r>
          </a:p>
        </p:txBody>
      </p:sp>
      <p:sp>
        <p:nvSpPr>
          <p:cNvPr id="8" name="Slide Number Placeholder 7">
            <a:extLst>
              <a:ext uri="{FF2B5EF4-FFF2-40B4-BE49-F238E27FC236}">
                <a16:creationId xmlns:a16="http://schemas.microsoft.com/office/drawing/2014/main" id="{4FF27EF1-7946-F20A-A3C5-A1A7E2902A73}"/>
              </a:ext>
            </a:extLst>
          </p:cNvPr>
          <p:cNvSpPr>
            <a:spLocks noGrp="1"/>
          </p:cNvSpPr>
          <p:nvPr>
            <p:ph type="sldNum" sz="quarter" idx="11"/>
          </p:nvPr>
        </p:nvSpPr>
        <p:spPr/>
        <p:txBody>
          <a:bodyPr/>
          <a:lstStyle/>
          <a:p>
            <a:fld id="{5A068BD1-017B-D645-8113-7734FBE32584}" type="slidenum">
              <a:rPr lang="en-US" smtClean="0"/>
              <a:pPr/>
              <a:t>19</a:t>
            </a:fld>
            <a:endParaRPr lang="en-US" sz="800"/>
          </a:p>
        </p:txBody>
      </p:sp>
      <p:sp>
        <p:nvSpPr>
          <p:cNvPr id="3" name="Content Placeholder 2">
            <a:extLst>
              <a:ext uri="{FF2B5EF4-FFF2-40B4-BE49-F238E27FC236}">
                <a16:creationId xmlns:a16="http://schemas.microsoft.com/office/drawing/2014/main" id="{E603B79B-8775-5CBF-A93A-C9007C43808A}"/>
              </a:ext>
            </a:extLst>
          </p:cNvPr>
          <p:cNvSpPr>
            <a:spLocks noGrp="1"/>
          </p:cNvSpPr>
          <p:nvPr>
            <p:ph sz="half" idx="1"/>
          </p:nvPr>
        </p:nvSpPr>
        <p:spPr>
          <a:xfrm>
            <a:off x="633600" y="1983438"/>
            <a:ext cx="2730759" cy="2891124"/>
          </a:xfrm>
        </p:spPr>
        <p:txBody>
          <a:bodyPr tIns="216000" bIns="216000">
            <a:noAutofit/>
          </a:bodyPr>
          <a:lstStyle/>
          <a:p>
            <a:r>
              <a:rPr lang="en-US"/>
              <a:t>Ministry for </a:t>
            </a:r>
            <a:br>
              <a:rPr lang="en-US"/>
            </a:br>
            <a:r>
              <a:rPr lang="en-US"/>
              <a:t>Ethnic Communities</a:t>
            </a:r>
          </a:p>
          <a:p>
            <a:pPr lvl="2"/>
            <a:r>
              <a:rPr lang="en-US"/>
              <a:t>There are more than 200 ethnic groups in New Zealand but only some are likely to experience foreign interference. </a:t>
            </a:r>
          </a:p>
          <a:p>
            <a:pPr lvl="2"/>
            <a:r>
              <a:rPr lang="en-US"/>
              <a:t>Ethnic communities can receive unwanted and unnecessary attention from foreign states and their supporters. </a:t>
            </a:r>
          </a:p>
          <a:p>
            <a:pPr lvl="2"/>
            <a:r>
              <a:rPr lang="en-US" b="1"/>
              <a:t>Resources for communities about </a:t>
            </a:r>
            <a:br>
              <a:rPr lang="en-US" b="1"/>
            </a:br>
            <a:r>
              <a:rPr lang="en-US" b="1"/>
              <a:t>foreign interference are available on the </a:t>
            </a:r>
            <a:r>
              <a:rPr lang="en-US" b="1" u="sng">
                <a:hlinkClick r:id="rId4" tooltip="https://www.crfi.govt.nz/"/>
              </a:rPr>
              <a:t>Community Resilience to Foreign Interference Hub</a:t>
            </a:r>
            <a:r>
              <a:rPr lang="en-US" b="1"/>
              <a:t> in 31 languages.</a:t>
            </a:r>
          </a:p>
        </p:txBody>
      </p:sp>
      <p:sp>
        <p:nvSpPr>
          <p:cNvPr id="5" name="Content Placeholder 4">
            <a:extLst>
              <a:ext uri="{FF2B5EF4-FFF2-40B4-BE49-F238E27FC236}">
                <a16:creationId xmlns:a16="http://schemas.microsoft.com/office/drawing/2014/main" id="{33AA8176-F785-5F83-59FD-C3824C42091B}"/>
              </a:ext>
            </a:extLst>
          </p:cNvPr>
          <p:cNvSpPr>
            <a:spLocks noGrp="1"/>
          </p:cNvSpPr>
          <p:nvPr>
            <p:ph sz="half" idx="19"/>
          </p:nvPr>
        </p:nvSpPr>
        <p:spPr>
          <a:xfrm>
            <a:off x="3588508" y="1989102"/>
            <a:ext cx="2730759" cy="2879797"/>
          </a:xfrm>
        </p:spPr>
        <p:txBody>
          <a:bodyPr tIns="216000" bIns="216000">
            <a:noAutofit/>
          </a:bodyPr>
          <a:lstStyle/>
          <a:p>
            <a:pPr>
              <a:spcBef>
                <a:spcPts val="1800"/>
              </a:spcBef>
            </a:pPr>
            <a:r>
              <a:rPr lang="en-US"/>
              <a:t>New Zealand Security Intelligence Service (NZSIS)</a:t>
            </a:r>
          </a:p>
          <a:p>
            <a:pPr lvl="2"/>
            <a:r>
              <a:rPr lang="en-US"/>
              <a:t>Each year NZSIS publishes its independent assessment of the threats of foreign interference, espionage, violent extremism </a:t>
            </a:r>
            <a:br>
              <a:rPr lang="en-US"/>
            </a:br>
            <a:r>
              <a:rPr lang="en-US"/>
              <a:t>and terrorism facing New Zealand.</a:t>
            </a:r>
          </a:p>
          <a:p>
            <a:pPr lvl="2"/>
            <a:r>
              <a:rPr lang="en-US"/>
              <a:t>There is also advice on how to respond if you notice concerning </a:t>
            </a:r>
            <a:r>
              <a:rPr lang="en-US" err="1"/>
              <a:t>behaviours</a:t>
            </a:r>
            <a:r>
              <a:rPr lang="en-US"/>
              <a:t> or activities.</a:t>
            </a:r>
          </a:p>
          <a:p>
            <a:pPr lvl="2"/>
            <a:r>
              <a:rPr lang="en-US" b="1"/>
              <a:t>Learn more: </a:t>
            </a:r>
            <a:r>
              <a:rPr lang="en-US" b="1">
                <a:hlinkClick r:id="rId5"/>
              </a:rPr>
              <a:t>New Zealand’s Security </a:t>
            </a:r>
            <a:br>
              <a:rPr lang="en-US" b="1">
                <a:hlinkClick r:id="rId5"/>
              </a:rPr>
            </a:br>
            <a:r>
              <a:rPr lang="en-US" b="1">
                <a:hlinkClick r:id="rId5"/>
              </a:rPr>
              <a:t>Threat Environment</a:t>
            </a:r>
            <a:endParaRPr lang="en-US" b="1"/>
          </a:p>
        </p:txBody>
      </p:sp>
      <p:sp>
        <p:nvSpPr>
          <p:cNvPr id="7" name="Footer Placeholder 6">
            <a:extLst>
              <a:ext uri="{FF2B5EF4-FFF2-40B4-BE49-F238E27FC236}">
                <a16:creationId xmlns:a16="http://schemas.microsoft.com/office/drawing/2014/main" id="{9EBB6520-BBE3-1D58-C089-F602AB04A9E6}"/>
              </a:ext>
            </a:extLst>
          </p:cNvPr>
          <p:cNvSpPr>
            <a:spLocks noGrp="1"/>
          </p:cNvSpPr>
          <p:nvPr>
            <p:ph type="ftr" sz="quarter" idx="3"/>
          </p:nvPr>
        </p:nvSpPr>
        <p:spPr>
          <a:xfrm>
            <a:off x="631825" y="6285053"/>
            <a:ext cx="7965244" cy="257035"/>
          </a:xfrm>
        </p:spPr>
        <p:txBody>
          <a:bodyPr/>
          <a:lstStyle/>
          <a:p>
            <a:br>
              <a:rPr lang="en-GB" b="1" noProof="1"/>
            </a:br>
            <a:r>
              <a:rPr lang="en-GB" noProof="1"/>
              <a:t>This information is intended to provide general guidance and promote understanding.   |   Find out more at </a:t>
            </a:r>
            <a:r>
              <a:rPr lang="en-GB" noProof="1">
                <a:hlinkClick r:id="rId6"/>
              </a:rPr>
              <a:t>www.crfi.govt.nz</a:t>
            </a:r>
            <a:endParaRPr lang="en-GB" noProof="1"/>
          </a:p>
        </p:txBody>
      </p:sp>
    </p:spTree>
    <p:extLst>
      <p:ext uri="{BB962C8B-B14F-4D97-AF65-F5344CB8AC3E}">
        <p14:creationId xmlns:p14="http://schemas.microsoft.com/office/powerpoint/2010/main" val="3778297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0851065"/>
      </p:ext>
    </p:extLst>
  </p:cSld>
  <p:clrMapOvr>
    <a:masterClrMapping/>
  </p:clrMapOvr>
</p:sld>
</file>

<file path=ppt/theme/theme1.xml><?xml version="1.0" encoding="utf-8"?>
<a:theme xmlns:a="http://schemas.openxmlformats.org/drawingml/2006/main" name="Office Theme">
  <a:themeElements>
    <a:clrScheme name="CRFI">
      <a:dk1>
        <a:srgbClr val="000000"/>
      </a:dk1>
      <a:lt1>
        <a:srgbClr val="FFFFFF"/>
      </a:lt1>
      <a:dk2>
        <a:srgbClr val="3A1334"/>
      </a:dk2>
      <a:lt2>
        <a:srgbClr val="E5E5E5"/>
      </a:lt2>
      <a:accent1>
        <a:srgbClr val="FFCC4C"/>
      </a:accent1>
      <a:accent2>
        <a:srgbClr val="DBAFDA"/>
      </a:accent2>
      <a:accent3>
        <a:srgbClr val="AED5DA"/>
      </a:accent3>
      <a:accent4>
        <a:srgbClr val="FFE093"/>
      </a:accent4>
      <a:accent5>
        <a:srgbClr val="E9CFE9"/>
      </a:accent5>
      <a:accent6>
        <a:srgbClr val="CEE6E9"/>
      </a:accent6>
      <a:hlink>
        <a:srgbClr val="3A1334"/>
      </a:hlink>
      <a:folHlink>
        <a:srgbClr val="61415D"/>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317D2B78A617F468F1FDC070D126EC9" ma:contentTypeVersion="14" ma:contentTypeDescription="Create a new document." ma:contentTypeScope="" ma:versionID="7f308e44e1bb89e2c042b6b528a7ea11">
  <xsd:schema xmlns:xsd="http://www.w3.org/2001/XMLSchema" xmlns:xs="http://www.w3.org/2001/XMLSchema" xmlns:p="http://schemas.microsoft.com/office/2006/metadata/properties" xmlns:ns2="c78cdbf8-4243-4362-8765-2acd0e03065b" xmlns:ns3="a10512c4-996e-4be6-aaff-7d100716b881" targetNamespace="http://schemas.microsoft.com/office/2006/metadata/properties" ma:root="true" ma:fieldsID="12bb3fc98709d8524375626b73f853d5" ns2:_="" ns3:_="">
    <xsd:import namespace="c78cdbf8-4243-4362-8765-2acd0e03065b"/>
    <xsd:import namespace="a10512c4-996e-4be6-aaff-7d100716b881"/>
    <xsd:element name="properties">
      <xsd:complexType>
        <xsd:sequence>
          <xsd:element name="documentManagement">
            <xsd:complexType>
              <xsd:all>
                <xsd:element ref="ns2:_dlc_DocId" minOccurs="0"/>
                <xsd:element ref="ns2:_dlc_DocIdUrl" minOccurs="0"/>
                <xsd:element ref="ns2:_dlc_DocIdPersistId" minOccurs="0"/>
                <xsd:element ref="ns2:n51c6b2857d74b3d96e1a10c3dbf389e" minOccurs="0"/>
                <xsd:element ref="ns2:TaxCatchAll" minOccurs="0"/>
                <xsd:element ref="ns3:MediaServiceMetadata" minOccurs="0"/>
                <xsd:element ref="ns3:MediaServiceFastMetadata" minOccurs="0"/>
                <xsd:element ref="ns3:MediaServiceSearchProperties" minOccurs="0"/>
                <xsd:element ref="ns3:MediaServiceDateTaken" minOccurs="0"/>
                <xsd:element ref="ns3:lcf76f155ced4ddcb4097134ff3c332f" minOccurs="0"/>
                <xsd:element ref="ns3:MediaServiceOCR"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78cdbf8-4243-4362-8765-2acd0e03065b"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n51c6b2857d74b3d96e1a10c3dbf389e" ma:index="12" ma:taxonomy="true" ma:internalName="n51c6b2857d74b3d96e1a10c3dbf389e" ma:taxonomyFieldName="SecurityClassification" ma:displayName="Security Classification" ma:default="" ma:fieldId="{751c6b28-57d7-4b3d-96e1-a10c3dbf389e}" ma:sspId="220cfdc9-10b9-451b-a41a-57414fe47a11" ma:termSetId="00e9160e-5cc3-4f05-9047-e482ea24a95f" ma:anchorId="00000000-0000-0000-0000-000000000000" ma:open="false" ma:isKeyword="false">
      <xsd:complexType>
        <xsd:sequence>
          <xsd:element ref="pc:Terms" minOccurs="0" maxOccurs="1"/>
        </xsd:sequence>
      </xsd:complexType>
    </xsd:element>
    <xsd:element name="TaxCatchAll" ma:index="13" nillable="true" ma:displayName="Taxonomy Catch All Column" ma:hidden="true" ma:list="{b97ddc92-ceca-4b28-9d2f-1b44be71bbe6}" ma:internalName="TaxCatchAll" ma:showField="CatchAllData" ma:web="c78cdbf8-4243-4362-8765-2acd0e03065b">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a10512c4-996e-4be6-aaff-7d100716b881" elementFormDefault="qualified">
    <xsd:import namespace="http://schemas.microsoft.com/office/2006/documentManagement/types"/>
    <xsd:import namespace="http://schemas.microsoft.com/office/infopath/2007/PartnerControls"/>
    <xsd:element name="MediaServiceMetadata" ma:index="14" nillable="true" ma:displayName="MediaServiceMetadata" ma:hidden="true" ma:internalName="MediaServiceMetadata" ma:readOnly="true">
      <xsd:simpleType>
        <xsd:restriction base="dms:Note"/>
      </xsd:simpleType>
    </xsd:element>
    <xsd:element name="MediaServiceFastMetadata" ma:index="15" nillable="true" ma:displayName="MediaServiceFastMetadata" ma:hidden="true" ma:internalName="MediaServiceFastMetadata" ma:readOnly="true">
      <xsd:simpleType>
        <xsd:restriction base="dms:Note"/>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220cfdc9-10b9-451b-a41a-57414fe47a11"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c78cdbf8-4243-4362-8765-2acd0e03065b">CRFIWEBSITE-145050222-5492</_dlc_DocId>
    <_dlc_DocIdUrl xmlns="c78cdbf8-4243-4362-8765-2acd0e03065b">
      <Url>https://azurediagovt.sharepoint.com/sites/EXT-CommunityResiliencetoForeignInterferencewebsite_MEC/_layouts/15/DocIdRedir.aspx?ID=CRFIWEBSITE-145050222-5492</Url>
      <Description>CRFIWEBSITE-145050222-5492</Description>
    </_dlc_DocIdUrl>
    <n51c6b2857d74b3d96e1a10c3dbf389e xmlns="c78cdbf8-4243-4362-8765-2acd0e03065b">
      <Terms xmlns="http://schemas.microsoft.com/office/infopath/2007/PartnerControls">
        <TermInfo xmlns="http://schemas.microsoft.com/office/infopath/2007/PartnerControls">
          <TermName xmlns="http://schemas.microsoft.com/office/infopath/2007/PartnerControls">UNCLASSIFIED</TermName>
          <TermId xmlns="http://schemas.microsoft.com/office/infopath/2007/PartnerControls">2c10f15e-4fe4-4bec-ae91-1116436da94b</TermId>
        </TermInfo>
      </Terms>
    </n51c6b2857d74b3d96e1a10c3dbf389e>
    <lcf76f155ced4ddcb4097134ff3c332f xmlns="a10512c4-996e-4be6-aaff-7d100716b881">
      <Terms xmlns="http://schemas.microsoft.com/office/infopath/2007/PartnerControls"/>
    </lcf76f155ced4ddcb4097134ff3c332f>
    <TaxCatchAll xmlns="c78cdbf8-4243-4362-8765-2acd0e03065b">
      <Value>3</Value>
    </TaxCatchAll>
  </documentManagement>
</p:properties>
</file>

<file path=customXml/itemProps1.xml><?xml version="1.0" encoding="utf-8"?>
<ds:datastoreItem xmlns:ds="http://schemas.openxmlformats.org/officeDocument/2006/customXml" ds:itemID="{5B3EEE21-451B-4A34-86C4-63713EE34CE8}"/>
</file>

<file path=customXml/itemProps2.xml><?xml version="1.0" encoding="utf-8"?>
<ds:datastoreItem xmlns:ds="http://schemas.openxmlformats.org/officeDocument/2006/customXml" ds:itemID="{7DE934EA-10BF-4D15-A386-22E120A87F6B}"/>
</file>

<file path=customXml/itemProps3.xml><?xml version="1.0" encoding="utf-8"?>
<ds:datastoreItem xmlns:ds="http://schemas.openxmlformats.org/officeDocument/2006/customXml" ds:itemID="{035FCBAD-D991-4F65-B74F-D35B280CF203}"/>
</file>

<file path=customXml/itemProps4.xml><?xml version="1.0" encoding="utf-8"?>
<ds:datastoreItem xmlns:ds="http://schemas.openxmlformats.org/officeDocument/2006/customXml" ds:itemID="{ED131627-CF66-4DC7-9174-113A59C1DB6F}"/>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A4 Paper (210x297 mm)</PresentationFormat>
  <Slides>20</Slides>
  <Notes>14</Notes>
  <HiddenSlides>0</HiddenSlide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Safeguarding your community organisation against  foreign interference  </vt:lpstr>
      <vt:lpstr>PowerPoint Presentation</vt:lpstr>
      <vt:lpstr>About this toolkit</vt:lpstr>
      <vt:lpstr>PowerPoint Presentation</vt:lpstr>
      <vt:lpstr>PowerPoint Presentation</vt:lpstr>
      <vt:lpstr>Key actions for guiding your organisation Checklist for leaders </vt:lpstr>
      <vt:lpstr>Building a speaking-up culture  Checklist for leaders </vt:lpstr>
      <vt:lpstr>Policy Health Check Checklist to identify gaps in your organisation’s policies</vt:lpstr>
      <vt:lpstr>Key practices for staying vigilant – Checklist for everyone in your organisation</vt:lpstr>
      <vt:lpstr>Key practices for staying vigilant – Checklist for everyone in your organisation</vt:lpstr>
      <vt:lpstr>Key practices for managing gifts, funding and donations Checklist for everyone in your organisation </vt:lpstr>
      <vt:lpstr>PowerPoint Presentation</vt:lpstr>
      <vt:lpstr>PowerPoint Presentation</vt:lpstr>
      <vt:lpstr>PowerPoint Presentation</vt:lpstr>
      <vt:lpstr>PowerPoint Presentation</vt:lpstr>
      <vt:lpstr>Key practices for strengthening IT and device security  Checklist for everyone in your organisation</vt:lpstr>
      <vt:lpstr>Key practices for strengthening IT and device security  Checklist for everyone in your organisation</vt:lpstr>
      <vt:lpstr>PowerPoint Presentation</vt:lpstr>
      <vt:lpstr>Learn more</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revision>1</cp:revision>
  <dcterms:created xsi:type="dcterms:W3CDTF">2026-08-28T02:36:08Z</dcterms:created>
  <dcterms:modified xsi:type="dcterms:W3CDTF">2026-08-28T02:36:55Z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xKeyword">
    <vt:lpwstr/>
  </property>
  <property fmtid="{D5CDD505-2E9C-101B-9397-08002B2CF9AE}" pid="3" name="d545d1b5010243bcae2cac870a559cbd">
    <vt:lpwstr/>
  </property>
  <property fmtid="{D5CDD505-2E9C-101B-9397-08002B2CF9AE}" pid="4" name="DIALegislation">
    <vt:lpwstr/>
  </property>
  <property fmtid="{D5CDD505-2E9C-101B-9397-08002B2CF9AE}" pid="5" name="a43c847a0bb444b9ba08276b667d1291">
    <vt:lpwstr/>
  </property>
  <property fmtid="{D5CDD505-2E9C-101B-9397-08002B2CF9AE}" pid="6" name="MediaServiceImageTags">
    <vt:lpwstr/>
  </property>
  <property fmtid="{D5CDD505-2E9C-101B-9397-08002B2CF9AE}" pid="7" name="aa0293da76ee462da8ea97e7ed70c5ee">
    <vt:lpwstr/>
  </property>
  <property fmtid="{D5CDD505-2E9C-101B-9397-08002B2CF9AE}" pid="8" name="ContentTypeId">
    <vt:lpwstr>0x010100F317D2B78A617F468F1FDC070D126EC9</vt:lpwstr>
  </property>
  <property fmtid="{D5CDD505-2E9C-101B-9397-08002B2CF9AE}" pid="9" name="SecurityClassification">
    <vt:lpwstr>3;#UNCLASSIFIED|2c10f15e-4fe4-4bec-ae91-1116436da94b</vt:lpwstr>
  </property>
  <property fmtid="{D5CDD505-2E9C-101B-9397-08002B2CF9AE}" pid="10" name="DIAReportDocumentType">
    <vt:lpwstr/>
  </property>
  <property fmtid="{D5CDD505-2E9C-101B-9397-08002B2CF9AE}" pid="11" name="fb4cec6bda93410d8ae43a0f8dc367a2">
    <vt:lpwstr/>
  </property>
  <property fmtid="{D5CDD505-2E9C-101B-9397-08002B2CF9AE}" pid="12" name="DIAEmailContentType">
    <vt:lpwstr>3;#Correspondence|dcd6b05f-dc80-4336-b228-09aebf3d212c</vt:lpwstr>
  </property>
  <property fmtid="{D5CDD505-2E9C-101B-9397-08002B2CF9AE}" pid="13" name="c4e02c960b5544139e8046d663add723">
    <vt:lpwstr>Correspondence|dcd6b05f-dc80-4336-b228-09aebf3d212c</vt:lpwstr>
  </property>
  <property fmtid="{D5CDD505-2E9C-101B-9397-08002B2CF9AE}" pid="14" name="RevIMBCS">
    <vt:lpwstr/>
  </property>
  <property fmtid="{D5CDD505-2E9C-101B-9397-08002B2CF9AE}" pid="15" name="DIAMeetingDocumentType">
    <vt:lpwstr/>
  </property>
  <property fmtid="{D5CDD505-2E9C-101B-9397-08002B2CF9AE}" pid="16" name="DIAPlanningDocumentType">
    <vt:lpwstr/>
  </property>
  <property fmtid="{D5CDD505-2E9C-101B-9397-08002B2CF9AE}" pid="17" name="DIAPortfolio">
    <vt:lpwstr/>
  </property>
  <property fmtid="{D5CDD505-2E9C-101B-9397-08002B2CF9AE}" pid="18" name="DIAOfficialEntity">
    <vt:lpwstr/>
  </property>
  <property fmtid="{D5CDD505-2E9C-101B-9397-08002B2CF9AE}" pid="19" name="DIAAdministrationDocumentType">
    <vt:lpwstr/>
  </property>
  <property fmtid="{D5CDD505-2E9C-101B-9397-08002B2CF9AE}" pid="20" name="e426f00ce1c04b36b10d4c3e43c2da46">
    <vt:lpwstr/>
  </property>
  <property fmtid="{D5CDD505-2E9C-101B-9397-08002B2CF9AE}" pid="21" name="DIAAnalysisDocumentType">
    <vt:lpwstr/>
  </property>
  <property fmtid="{D5CDD505-2E9C-101B-9397-08002B2CF9AE}" pid="22" name="n519a372ec7b434bb313ba820b4e8ea6">
    <vt:lpwstr/>
  </property>
  <property fmtid="{D5CDD505-2E9C-101B-9397-08002B2CF9AE}" pid="23" name="DIABriefingType">
    <vt:lpwstr/>
  </property>
  <property fmtid="{D5CDD505-2E9C-101B-9397-08002B2CF9AE}" pid="24" name="DIAAgreementType">
    <vt:lpwstr/>
  </property>
  <property fmtid="{D5CDD505-2E9C-101B-9397-08002B2CF9AE}" pid="25" name="DIABriefingAudience">
    <vt:lpwstr/>
  </property>
  <property fmtid="{D5CDD505-2E9C-101B-9397-08002B2CF9AE}" pid="26" name="C3Topic">
    <vt:lpwstr/>
  </property>
  <property fmtid="{D5CDD505-2E9C-101B-9397-08002B2CF9AE}" pid="27" name="f61444bc44204a64a934873ee4bc3140">
    <vt:lpwstr/>
  </property>
  <property fmtid="{D5CDD505-2E9C-101B-9397-08002B2CF9AE}" pid="28" name="_dlc_DocIdItemGuid">
    <vt:lpwstr>d1d09461-0c24-4812-a6ae-f5f025fe53d1</vt:lpwstr>
  </property>
  <property fmtid="{D5CDD505-2E9C-101B-9397-08002B2CF9AE}" pid="29" name="DIASecurityClassification">
    <vt:lpwstr>2;#UNCLASSIFIED|2c10f15e-4fe4-4bec-ae91-1116436da94b</vt:lpwstr>
  </property>
</Properties>
</file>